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.jpg" ContentType="image/jpg"/>
  <Override PartName="/ppt/media/image6.jpg" ContentType="image/jpg"/>
  <Override PartName="/ppt/media/image7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679" r:id="rId3"/>
    <p:sldId id="680" r:id="rId4"/>
    <p:sldId id="681" r:id="rId5"/>
    <p:sldId id="709" r:id="rId6"/>
    <p:sldId id="682" r:id="rId7"/>
    <p:sldId id="710" r:id="rId8"/>
    <p:sldId id="683" r:id="rId9"/>
    <p:sldId id="734" r:id="rId10"/>
    <p:sldId id="735" r:id="rId11"/>
    <p:sldId id="717" r:id="rId12"/>
    <p:sldId id="718" r:id="rId13"/>
    <p:sldId id="736" r:id="rId14"/>
    <p:sldId id="684" r:id="rId15"/>
    <p:sldId id="743" r:id="rId16"/>
    <p:sldId id="737" r:id="rId17"/>
    <p:sldId id="738" r:id="rId18"/>
    <p:sldId id="744" r:id="rId19"/>
    <p:sldId id="727" r:id="rId20"/>
    <p:sldId id="729" r:id="rId21"/>
    <p:sldId id="730" r:id="rId22"/>
    <p:sldId id="731" r:id="rId23"/>
    <p:sldId id="732" r:id="rId24"/>
    <p:sldId id="733" r:id="rId25"/>
    <p:sldId id="599" r:id="rId26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28"/>
      <p:italic r:id="rId29"/>
    </p:embeddedFont>
    <p:embeddedFont>
      <p:font typeface="Fira Sans" panose="020B0503050000020004" pitchFamily="34" charset="0"/>
      <p:regular r:id="rId30"/>
      <p:bold r:id="rId31"/>
      <p:italic r:id="rId32"/>
      <p:boldItalic r:id="rId33"/>
    </p:embeddedFont>
    <p:embeddedFont>
      <p:font typeface="Fira Sans Condensed Medium" panose="020B0603050000020004" pitchFamily="34" charset="0"/>
      <p:regular r:id="rId34"/>
      <p:italic r:id="rId35"/>
    </p:embeddedFont>
    <p:embeddedFont>
      <p:font typeface="Fira Sans Extra Condensed" panose="020B0503050000020004" pitchFamily="34" charset="0"/>
      <p:regular r:id="rId36"/>
      <p:bold r:id="rId37"/>
      <p:italic r:id="rId38"/>
      <p:boldItalic r:id="rId39"/>
    </p:embeddedFont>
    <p:embeddedFont>
      <p:font typeface="Fira Sans Extra Condensed SemiBold" panose="020B0604020202020204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BC13F584-33FF-47CA-B17D-D90E1BB377A1}">
          <p14:sldIdLst>
            <p14:sldId id="256"/>
            <p14:sldId id="679"/>
            <p14:sldId id="680"/>
            <p14:sldId id="681"/>
            <p14:sldId id="709"/>
            <p14:sldId id="682"/>
            <p14:sldId id="710"/>
            <p14:sldId id="683"/>
            <p14:sldId id="734"/>
            <p14:sldId id="735"/>
            <p14:sldId id="717"/>
            <p14:sldId id="718"/>
            <p14:sldId id="736"/>
            <p14:sldId id="684"/>
            <p14:sldId id="743"/>
            <p14:sldId id="737"/>
            <p14:sldId id="738"/>
            <p14:sldId id="744"/>
            <p14:sldId id="727"/>
            <p14:sldId id="729"/>
            <p14:sldId id="730"/>
            <p14:sldId id="731"/>
            <p14:sldId id="732"/>
            <p14:sldId id="733"/>
            <p14:sldId id="5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64E"/>
    <a:srgbClr val="FFFFFF"/>
    <a:srgbClr val="36C6F4"/>
    <a:srgbClr val="1F78B5"/>
    <a:srgbClr val="FFFF00"/>
    <a:srgbClr val="7F7F7F"/>
    <a:srgbClr val="FCB65F"/>
    <a:srgbClr val="0000B8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8" autoAdjust="0"/>
    <p:restoredTop sz="79661" autoAdjust="0"/>
  </p:normalViewPr>
  <p:slideViewPr>
    <p:cSldViewPr snapToGrid="0">
      <p:cViewPr varScale="1">
        <p:scale>
          <a:sx n="111" d="100"/>
          <a:sy n="111" d="100"/>
        </p:scale>
        <p:origin x="1248" y="108"/>
      </p:cViewPr>
      <p:guideLst/>
    </p:cSldViewPr>
  </p:slideViewPr>
  <p:notesTextViewPr>
    <p:cViewPr>
      <p:scale>
        <a:sx n="115" d="100"/>
        <a:sy n="11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28T02:43:16.81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84 976 0 0,'0'-7'7831'0'0,"33"7"-8239"0"0,0-1-1 0 0,46-8 0 0 0,56-19-104 0 0,-86 22 491 0 0,-40 5 6 0 0,0 1 1 0 0,0-1-1 0 0,0-1 0 0 0,12-3 0 0 0,-12 3-12 0 0,-1 0-1 0 0,1 1 0 0 0,0 1 0 0 0,-1-1 0 0 0,1 1 1 0 0,0 1-1 0 0,0-1 0 0 0,-1 1 0 0 0,11 3 1 0 0,33 2-375 0 0,115 8 257 0 0,21 3 37 0 0,-31-11 20 0 0,124-7 121 0 0,-123-16-31 0 0,-101 13 80 0 0,-46 2 10 0 0,1 1 1 0 0,0 0 0 0 0,0 1-1 0 0,0 0 1 0 0,0 1 0 0 0,0 0-1 0 0,16 5 1 0 0,138 36 95 0 0,-147-37-177 0 0,0 0 0 0 0,0 2 1 0 0,17 8-1 0 0,-22-9-8 0 0,-1 0 0 0 0,1-1 0 0 0,0-1 0 0 0,0 0 0 0 0,0 0 0 0 0,0-2 1 0 0,24 2-1 0 0,-13-5 21 0 0,0 0 0 0 0,0-2 0 0 0,48-12 0 0 0,25-8-115 0 0,-11 7 509 0 0,-71 12-315 0 0,0 0 1 0 0,0 1-1 0 0,0 1 0 0 0,0 1 1 0 0,18 0-1 0 0,-22 0 95 0 0,0-1 0 0 0,0 0-1 0 0,0-1 1 0 0,0 0 0 0 0,21-9 0 0 0,-23 8-199 0 0,-4 1 5 0 0,0 1 0 0 0,-1-1 0 0 0,2 1 0 0 0,-1 1 0 0 0,0-1 0 0 0,10 0 0 0 0,46-4-389 0 0,-56 6 346 0 0,1 1 0 0 0,-1-1 0 0 0,0 1-1 0 0,0 0 1 0 0,0 1 0 0 0,1 0 0 0 0,8 4 0 0 0,27 6 23 0 0,-1-2 0 0 0,1-2 0 0 0,0-2 0 0 0,77 3-1 0 0,-113-9 19 0 0,63 6-1 0 0,-41-2 2 0 0,1-2 1 0 0,-1-1-1 0 0,36-3 1 0 0,46-6 78 0 0,-107 7-66 0 0,1 1 0 0 0,-1-1 0 0 0,0 0-1 0 0,0 0 1 0 0,0-1 0 0 0,0 1 0 0 0,0-1 0 0 0,-1 0-1 0 0,6-3 1 0 0,10-5 78 0 0,-4 1-77 0 0,5 1-123 0 0,224 15 39 0 0,-222-6 75 0 0,0 1-1 0 0,24 5 1 0 0,-24-3 1 0 0,0-1 0 0 0,25 1 0 0 0,127 2 54 0 0,-166-6-33 0 0,0-1 0 0 0,1 0-1 0 0,-1-1 1 0 0,0 0 0 0 0,0 0-1 0 0,-1 0 1 0 0,1-1-1 0 0,0 0 1 0 0,-1 0 0 0 0,0-1-1 0 0,1 1 1 0 0,8-9 0 0 0,-7 6-44 0 0,1 0 0 0 0,0 1 1 0 0,0 0-1 0 0,1 0 1 0 0,-1 1-1 0 0,11-3 0 0 0,5 3 8 0 0,0 0-1 0 0,0 2 0 0 0,0 1 0 0 0,0 1 0 0 0,0 1 0 0 0,40 6 0 0 0,-20-2 61 0 0,214 17 39 0 0,-187-19 641 0 0,-72-3-703 0 0,42 0 186 0 0,-33 1-216 0 0,-1-2-1 0 0,1 1 1 0 0,0-1-1 0 0,0-1 1 0 0,-1 0-1 0 0,17-5 1 0 0,0 1 10 0 0,0 0 0 0 0,1 2 0 0 0,0 1 0 0 0,0 2 0 0 0,36 1 0 0 0,-60 0-10 0 0,50-4-455 0 0,-52 4 489 0 0,31-2-82 0 0,-23 2-486 0 0,17 1 1496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d206afaa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d206afaa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Hello everyone, today I’m going to talk about link guardian and which is a system for mitigating…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This is a joint work with my colleagues Qi Nishant </a:t>
            </a:r>
            <a:r>
              <a:rPr lang="en-IN" dirty="0" err="1"/>
              <a:t>Ayush</a:t>
            </a:r>
            <a:r>
              <a:rPr lang="en-IN" dirty="0"/>
              <a:t> and my advisors Mun Choon and Ben at the National University of Singapore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IN" dirty="0"/>
              <a:t>In this talk, we will first see a small measurement study to measure the potential recovery delay of an out of order retransmission scheme</a:t>
            </a:r>
          </a:p>
          <a:p>
            <a:pPr marL="158750" indent="0">
              <a:buNone/>
            </a:pPr>
            <a:r>
              <a:rPr lang="en-IN" dirty="0"/>
              <a:t>Then we will see the design and implementation of link guardian which is based on the insights from this measurement study</a:t>
            </a:r>
          </a:p>
          <a:p>
            <a:pPr marL="158750" indent="0">
              <a:buNone/>
            </a:pPr>
            <a:r>
              <a:rPr lang="en-IN" dirty="0"/>
              <a:t>Finally we will take a look at the evaluation results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21309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Tx/>
              <a:buChar char="-"/>
            </a:pPr>
            <a:r>
              <a:rPr lang="en-IN" dirty="0"/>
              <a:t>Consider a simple network where the link between switch 2 and switch 3 is corrupting packets</a:t>
            </a:r>
          </a:p>
          <a:p>
            <a:pPr marL="457200" indent="-298450">
              <a:buFontTx/>
              <a:buChar char="-"/>
            </a:pPr>
            <a:r>
              <a:rPr lang="en-IN" dirty="0"/>
              <a:t>Now, a simple link local retransmission scheme, would look like the following </a:t>
            </a:r>
          </a:p>
          <a:p>
            <a:pPr marL="457200" indent="-298450">
              <a:buFontTx/>
              <a:buChar char="-"/>
            </a:pPr>
            <a:r>
              <a:rPr lang="en-IN" dirty="0"/>
              <a:t>Switch 2 adds sequence numbers to all the packets it sends and also buffers a copy of recently sent packets</a:t>
            </a:r>
          </a:p>
          <a:p>
            <a:pPr marL="457200" indent="-298450">
              <a:buFontTx/>
              <a:buChar char="-"/>
            </a:pPr>
            <a:r>
              <a:rPr lang="en-IN" dirty="0"/>
              <a:t>Now, suppose </a:t>
            </a:r>
            <a:r>
              <a:rPr lang="en-IN" dirty="0" err="1"/>
              <a:t>pkt</a:t>
            </a:r>
            <a:r>
              <a:rPr lang="en-IN" dirty="0"/>
              <a:t> 3 gets corrupted and dropped, then switch 3 would detect it based on the sequence numbers</a:t>
            </a:r>
          </a:p>
          <a:p>
            <a:pPr marL="457200" indent="-298450">
              <a:buFontTx/>
              <a:buChar char="-"/>
            </a:pPr>
            <a:r>
              <a:rPr lang="en-IN" dirty="0"/>
              <a:t>And then notify switch2 that packet 3 is missing</a:t>
            </a:r>
          </a:p>
          <a:p>
            <a:pPr marL="457200" indent="-298450">
              <a:buFontTx/>
              <a:buChar char="-"/>
            </a:pPr>
            <a:r>
              <a:rPr lang="en-IN" dirty="0"/>
              <a:t>After this switch2 would retransmit packet 3 to switch 3</a:t>
            </a:r>
          </a:p>
          <a:p>
            <a:pPr marL="457200" indent="-298450">
              <a:buFontTx/>
              <a:buChar char="-"/>
            </a:pPr>
            <a:r>
              <a:rPr lang="en-IN" dirty="0"/>
              <a:t>Now the recovery delay for this link local transmission scheme would be the combined delay.. </a:t>
            </a:r>
          </a:p>
          <a:p>
            <a:pPr marL="457200" indent="-298450">
              <a:buFontTx/>
              <a:buChar char="-"/>
            </a:pPr>
            <a:r>
              <a:rPr lang="en-IN" dirty="0"/>
              <a:t>We conduct a small measurement study to measure this recovery delay using a 10 </a:t>
            </a:r>
            <a:r>
              <a:rPr lang="en-IN" dirty="0" err="1"/>
              <a:t>gbps</a:t>
            </a:r>
            <a:r>
              <a:rPr lang="en-IN" dirty="0"/>
              <a:t> network with hardware time stamping on switches, </a:t>
            </a:r>
          </a:p>
          <a:p>
            <a:pPr marL="457200" indent="-298450">
              <a:buFontTx/>
              <a:buChar char="-"/>
            </a:pPr>
            <a:r>
              <a:rPr lang="en-IN" dirty="0"/>
              <a:t>and using ping to generate packets and measure the </a:t>
            </a:r>
            <a:r>
              <a:rPr lang="en-IN" dirty="0" err="1"/>
              <a:t>rtt</a:t>
            </a:r>
            <a:r>
              <a:rPr lang="en-IN" dirty="0"/>
              <a:t>.</a:t>
            </a:r>
          </a:p>
          <a:p>
            <a:pPr marL="457200" indent="-298450">
              <a:buFontTx/>
              <a:buChar char="-"/>
            </a:pPr>
            <a:endParaRPr lang="en-IN" dirty="0"/>
          </a:p>
          <a:p>
            <a:pPr marL="158750" indent="0">
              <a:buNone/>
            </a:pPr>
            <a:endParaRPr lang="en-IN" dirty="0"/>
          </a:p>
          <a:p>
            <a:pPr marL="15875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69655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IN" dirty="0"/>
              <a:t>The table here shows the distribution of the measured recovery delays in us, for both link local and end to end retransmission</a:t>
            </a:r>
          </a:p>
          <a:p>
            <a:pPr marL="158750" indent="0">
              <a:buNone/>
            </a:pPr>
            <a:r>
              <a:rPr lang="en-IN" dirty="0"/>
              <a:t>We see that the recovery delays for link local retransmission are at least 10 X lower than end to end recovery</a:t>
            </a:r>
          </a:p>
          <a:p>
            <a:pPr marL="158750" indent="0">
              <a:buNone/>
            </a:pPr>
            <a:r>
              <a:rPr lang="en-IN" dirty="0"/>
              <a:t>This has a direct implication for latency sensitive flows.. Because a smaller recovery delay significantly reduces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70077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IN" dirty="0"/>
              <a:t>Now to understand the implications for throughput sensitive TCP flows, let’s look at this figure</a:t>
            </a:r>
          </a:p>
          <a:p>
            <a:pPr marL="158750" indent="0">
              <a:buNone/>
            </a:pPr>
            <a:r>
              <a:rPr lang="en-IN" dirty="0"/>
              <a:t>.. which shows a snapshot of a TCP sender’s state when it </a:t>
            </a:r>
            <a:r>
              <a:rPr lang="en-IN" b="1" dirty="0"/>
              <a:t>experiences</a:t>
            </a:r>
            <a:r>
              <a:rPr lang="en-IN" dirty="0"/>
              <a:t> corruption packet loss</a:t>
            </a:r>
          </a:p>
          <a:p>
            <a:pPr marL="158750" indent="0">
              <a:buNone/>
            </a:pPr>
            <a:r>
              <a:rPr lang="en-IN" dirty="0"/>
              <a:t>When corruption packet loss occurs, the subsequent packets trigger duplicate ACKs at the </a:t>
            </a:r>
            <a:r>
              <a:rPr lang="en-IN" dirty="0" err="1"/>
              <a:t>tcp</a:t>
            </a:r>
            <a:r>
              <a:rPr lang="en-IN" dirty="0"/>
              <a:t> receiver</a:t>
            </a:r>
          </a:p>
          <a:p>
            <a:pPr marL="158750" indent="0">
              <a:buNone/>
            </a:pPr>
            <a:r>
              <a:rPr lang="en-IN" dirty="0"/>
              <a:t>We see that the sender does not immediately react to loss and reduce its congestion window, but it reacts only after 3 subsequent data packets are delivered </a:t>
            </a:r>
          </a:p>
          <a:p>
            <a:pPr marL="158750" indent="0">
              <a:buNone/>
            </a:pPr>
            <a:r>
              <a:rPr lang="en-IN" dirty="0"/>
              <a:t>This is called </a:t>
            </a:r>
            <a:r>
              <a:rPr lang="en-IN" dirty="0" err="1"/>
              <a:t>tcp’s</a:t>
            </a:r>
            <a:r>
              <a:rPr lang="en-IN" dirty="0"/>
              <a:t> reordering window which at 10:00 </a:t>
            </a:r>
            <a:r>
              <a:rPr lang="en-IN" dirty="0" err="1"/>
              <a:t>gbps</a:t>
            </a:r>
            <a:r>
              <a:rPr lang="en-IN" dirty="0"/>
              <a:t> can be as small as 3.69 microseconds</a:t>
            </a:r>
          </a:p>
          <a:p>
            <a:pPr marL="158750" indent="0">
              <a:buNone/>
            </a:pPr>
            <a:r>
              <a:rPr lang="en-IN" dirty="0"/>
              <a:t>However our measurement study shows that the link local recovery can be performed within 2.6 microseconds in the tail, which is less than the </a:t>
            </a:r>
            <a:r>
              <a:rPr lang="en-IN" dirty="0" err="1"/>
              <a:t>tcp’s</a:t>
            </a:r>
            <a:r>
              <a:rPr lang="en-IN" dirty="0"/>
              <a:t> reordering window.</a:t>
            </a:r>
          </a:p>
          <a:p>
            <a:pPr marL="15875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10996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IN" dirty="0"/>
              <a:t>So, to summarise, the key insight from our measurement study is that: </a:t>
            </a:r>
          </a:p>
          <a:p>
            <a:pPr marL="158750" indent="0">
              <a:buNone/>
            </a:pPr>
            <a:r>
              <a:rPr lang="en-IN" dirty="0"/>
              <a:t>If we could do fast out-of-order recovery in the network </a:t>
            </a:r>
            <a:r>
              <a:rPr lang="en-IN" dirty="0" err="1"/>
              <a:t>dataplane</a:t>
            </a:r>
            <a:r>
              <a:rPr lang="en-IN" dirty="0"/>
              <a:t>, then we can masquerade the TCP loss events as reorder events for the end hosts. This can help us prevent performance degradation by avoiding end-host based recovery (which is slower) as well as prevent the reduction of congestion window.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594095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IN" dirty="0"/>
              <a:t>Now, based on this key insight, we design link guardian and it works as following.. 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368285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IN" dirty="0"/>
              <a:t>Now let’s look at the link guardian protocol</a:t>
            </a:r>
          </a:p>
          <a:p>
            <a:pPr marL="158750" indent="0">
              <a:buNone/>
            </a:pPr>
            <a:endParaRPr lang="en-IN" dirty="0"/>
          </a:p>
          <a:p>
            <a:pPr marL="457200" indent="-298450">
              <a:buFontTx/>
              <a:buChar char="-"/>
            </a:pPr>
            <a:r>
              <a:rPr lang="en-IN" dirty="0"/>
              <a:t>Since packet corruption is typically unidirectional..</a:t>
            </a:r>
          </a:p>
          <a:p>
            <a:pPr marL="457200" indent="-298450">
              <a:buFontTx/>
              <a:buChar char="-"/>
            </a:pPr>
            <a:r>
              <a:rPr lang="en-IN" dirty="0"/>
              <a:t>Now the sender switch maintains a monotonically increasing sequence number while the receiver switch maintains the latest received sequence number</a:t>
            </a:r>
          </a:p>
          <a:p>
            <a:pPr marL="457200" indent="-298450">
              <a:buFontTx/>
              <a:buChar char="-"/>
            </a:pPr>
            <a:r>
              <a:rPr lang="en-IN" dirty="0"/>
              <a:t>A copy of the latest received sequence number is also maintained by the sender switch</a:t>
            </a:r>
          </a:p>
          <a:p>
            <a:pPr marL="457200" indent="-298450">
              <a:buFontTx/>
              <a:buChar char="-"/>
            </a:pPr>
            <a:r>
              <a:rPr lang="en-IN" dirty="0"/>
              <a:t>Now let’s look at the no loss scenario..</a:t>
            </a:r>
          </a:p>
          <a:p>
            <a:pPr marL="457200" indent="-298450">
              <a:buFontTx/>
              <a:buChar char="-"/>
            </a:pPr>
            <a:r>
              <a:rPr lang="en-IN" dirty="0"/>
              <a:t>When packets are to be sent out, the sender adds sequence numbers to them and creates a copy of the packets for buffering</a:t>
            </a:r>
          </a:p>
          <a:p>
            <a:pPr marL="457200" indent="-298450">
              <a:buFontTx/>
              <a:buChar char="-"/>
            </a:pPr>
            <a:r>
              <a:rPr lang="en-IN" dirty="0"/>
              <a:t>On receiving the packets the receiver switch updates the latest received sequence number, in this case to 5</a:t>
            </a:r>
          </a:p>
          <a:p>
            <a:pPr marL="457200" indent="-298450">
              <a:buFontTx/>
              <a:buChar char="-"/>
            </a:pPr>
            <a:r>
              <a:rPr lang="en-IN" dirty="0"/>
              <a:t>The receiver switch uses the packet generator to generate periodic ACKs which read the latest received sequence number and update it on the sender switch.</a:t>
            </a:r>
          </a:p>
          <a:p>
            <a:pPr marL="457200" indent="-298450">
              <a:buFontTx/>
              <a:buChar char="-"/>
            </a:pPr>
            <a:r>
              <a:rPr lang="en-IN" dirty="0"/>
              <a:t>This serves as a cumulative ACK and the sender switch knows that the receiver switch has received all the packets till sequence number 5</a:t>
            </a:r>
          </a:p>
          <a:p>
            <a:pPr marL="457200" indent="-298450">
              <a:buFontTx/>
              <a:buChar char="-"/>
            </a:pPr>
            <a:r>
              <a:rPr lang="en-IN" dirty="0"/>
              <a:t>It then drops the buffered copies of the packets since they all have been successfully delivered</a:t>
            </a:r>
          </a:p>
          <a:p>
            <a:pPr marL="457200" indent="-298450">
              <a:buFontTx/>
              <a:buChar char="-"/>
            </a:pPr>
            <a:r>
              <a:rPr lang="en-IN" dirty="0"/>
              <a:t>The packets on the receiver switch, do not stop and they simply continue ahead on their path</a:t>
            </a:r>
          </a:p>
          <a:p>
            <a:pPr marL="158750" indent="0">
              <a:buNone/>
            </a:pPr>
            <a:endParaRPr lang="en-IN" dirty="0"/>
          </a:p>
          <a:p>
            <a:pPr marL="158750" indent="0">
              <a:buNone/>
            </a:pPr>
            <a:endParaRPr lang="en-IN" dirty="0"/>
          </a:p>
          <a:p>
            <a:pPr marL="158750" indent="0">
              <a:buNone/>
            </a:pPr>
            <a:endParaRPr lang="en-IN" dirty="0"/>
          </a:p>
          <a:p>
            <a:pPr marL="158750" indent="0">
              <a:buNone/>
            </a:pPr>
            <a:r>
              <a:rPr lang="en-IN" dirty="0"/>
              <a:t>It first adds sequence numbers to these packets.</a:t>
            </a:r>
          </a:p>
          <a:p>
            <a:pPr marL="158750" indent="0">
              <a:buNone/>
            </a:pPr>
            <a:r>
              <a:rPr lang="en-IN" dirty="0"/>
              <a:t>Then makes copy of these packets while transmitting them.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22936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IN" dirty="0"/>
              <a:t>Now let’s look at the last scenario where packet number 4 gets corrupted..</a:t>
            </a:r>
          </a:p>
          <a:p>
            <a:pPr marL="158750" indent="0">
              <a:buNone/>
            </a:pPr>
            <a:r>
              <a:rPr lang="en-IN" dirty="0"/>
              <a:t>In this case, everything works the same as before except that packet number 4 is corrupted and the receiver switch does not receive it</a:t>
            </a:r>
          </a:p>
          <a:p>
            <a:pPr marL="158750" indent="0">
              <a:buNone/>
            </a:pPr>
            <a:r>
              <a:rPr lang="en-IN" dirty="0"/>
              <a:t>The receiver switch has a loss detection mechanism, which uses sequence numbers to determine that packet 4 has been lost</a:t>
            </a:r>
          </a:p>
          <a:p>
            <a:pPr marL="158750" indent="0">
              <a:buNone/>
            </a:pPr>
            <a:r>
              <a:rPr lang="en-IN" dirty="0"/>
              <a:t>It then generates a loss notification packet and sends it with high priority to the sender switch</a:t>
            </a:r>
          </a:p>
          <a:p>
            <a:pPr marL="158750" indent="0">
              <a:buNone/>
            </a:pPr>
            <a:r>
              <a:rPr lang="en-IN" dirty="0"/>
              <a:t>The sender switch maintains another data structure called retransmission requests</a:t>
            </a:r>
          </a:p>
          <a:p>
            <a:pPr marL="158750" indent="0">
              <a:buNone/>
            </a:pPr>
            <a:r>
              <a:rPr lang="en-IN" dirty="0"/>
              <a:t>The loss notification packet updates this data structure as well as the latest received sequence number</a:t>
            </a:r>
          </a:p>
          <a:p>
            <a:pPr marL="158750" indent="0">
              <a:buNone/>
            </a:pPr>
            <a:r>
              <a:rPr lang="en-IN" dirty="0"/>
              <a:t>This information tells the sender switch that the receiver switch has received everything until sequence number 5 except that it is requesting retransmission for sequence number 4</a:t>
            </a:r>
          </a:p>
          <a:p>
            <a:pPr marL="158750" indent="0">
              <a:buNone/>
            </a:pPr>
            <a:r>
              <a:rPr lang="en-IN" dirty="0"/>
              <a:t>The receiver switch then drops all the buffered packets except packet number 4</a:t>
            </a:r>
          </a:p>
          <a:p>
            <a:pPr marL="158750" indent="0">
              <a:buNone/>
            </a:pPr>
            <a:r>
              <a:rPr lang="en-IN" dirty="0"/>
              <a:t>Meanwhile at the receiver switch the packets 1 2 3 and 5 continue on their path</a:t>
            </a:r>
          </a:p>
          <a:p>
            <a:pPr marL="158750" indent="0">
              <a:buNone/>
            </a:pPr>
            <a:r>
              <a:rPr lang="en-IN" dirty="0"/>
              <a:t>The receiver switch then retransmits packet number 4 using a high priority queue</a:t>
            </a:r>
          </a:p>
          <a:p>
            <a:pPr marL="158750" indent="0">
              <a:buNone/>
            </a:pPr>
            <a:r>
              <a:rPr lang="en-IN" dirty="0"/>
              <a:t>This ensures that even if there is a subsequent packet 6, the retransmitted packet pre-empts it and the transmission completes within the TCP reordering window</a:t>
            </a:r>
          </a:p>
          <a:p>
            <a:pPr marL="158750" indent="0">
              <a:buNone/>
            </a:pPr>
            <a:r>
              <a:rPr lang="en-IN" dirty="0"/>
              <a:t>The final packet sequence at the </a:t>
            </a:r>
            <a:r>
              <a:rPr lang="en-IN" dirty="0" err="1"/>
              <a:t>tcp</a:t>
            </a:r>
            <a:r>
              <a:rPr lang="en-IN" dirty="0"/>
              <a:t> receiver looks like the following, where only a single duplicate ack is triggered by packet number 5</a:t>
            </a:r>
          </a:p>
          <a:p>
            <a:pPr marL="158750" indent="0">
              <a:buNone/>
            </a:pPr>
            <a:endParaRPr lang="en-IN" dirty="0"/>
          </a:p>
          <a:p>
            <a:pPr marL="158750" indent="0">
              <a:buNone/>
            </a:pPr>
            <a:r>
              <a:rPr lang="en-IN" dirty="0"/>
              <a:t>… So this is how the link guardian protocol works at high level.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262789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IN" dirty="0"/>
              <a:t>Now, the loss detection at the receiver switch </a:t>
            </a:r>
            <a:r>
              <a:rPr lang="en-IN" b="1" dirty="0"/>
              <a:t>works</a:t>
            </a:r>
            <a:r>
              <a:rPr lang="en-IN" dirty="0"/>
              <a:t> by comparing…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78662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IN" dirty="0"/>
          </a:p>
          <a:p>
            <a:pPr marL="158750" indent="0">
              <a:buNone/>
            </a:pPr>
            <a:endParaRPr lang="en-IN" dirty="0"/>
          </a:p>
          <a:p>
            <a:pPr marL="158750" indent="0">
              <a:buNone/>
            </a:pPr>
            <a:r>
              <a:rPr lang="en-IN" dirty="0"/>
              <a:t>We compare link guardian with </a:t>
            </a:r>
            <a:r>
              <a:rPr lang="en-IN" b="1" dirty="0"/>
              <a:t>doing</a:t>
            </a:r>
            <a:r>
              <a:rPr lang="en-IN" dirty="0"/>
              <a:t> no mitigation and </a:t>
            </a:r>
            <a:r>
              <a:rPr lang="en-IN" b="1" dirty="0"/>
              <a:t>doing</a:t>
            </a:r>
            <a:r>
              <a:rPr lang="en-IN" dirty="0"/>
              <a:t> mitigation using Wharf that provides link local redundancy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09694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Tx/>
              <a:buChar char="-"/>
            </a:pPr>
            <a:r>
              <a:rPr lang="en-US" dirty="0"/>
              <a:t>A packet is essentially a sequence of bits and sometimes these bits can get corrupted and flip during packet transmission </a:t>
            </a:r>
          </a:p>
          <a:p>
            <a:pPr marL="457200" indent="-298450">
              <a:buFontTx/>
              <a:buChar char="-"/>
            </a:pPr>
            <a:r>
              <a:rPr lang="en-US" dirty="0"/>
              <a:t>When this happens, the Ethernet checksum fails and the packet is dropped by the receiving MAC </a:t>
            </a:r>
          </a:p>
          <a:p>
            <a:pPr marL="457200" indent="-298450">
              <a:buFontTx/>
              <a:buChar char="-"/>
            </a:pPr>
            <a:endParaRPr lang="en-US" dirty="0"/>
          </a:p>
          <a:p>
            <a:pPr marL="457200" indent="-298450">
              <a:buFontTx/>
              <a:buChar char="-"/>
            </a:pPr>
            <a:endParaRPr lang="en-US" dirty="0"/>
          </a:p>
          <a:p>
            <a:pPr marL="15875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52386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IN" dirty="0"/>
          </a:p>
          <a:p>
            <a:pPr marL="158750" indent="0">
              <a:buNone/>
            </a:pPr>
            <a:endParaRPr lang="en-SG" dirty="0"/>
          </a:p>
          <a:p>
            <a:pPr marL="158750" indent="0">
              <a:buNone/>
            </a:pPr>
            <a:r>
              <a:rPr lang="en-IN" dirty="0"/>
              <a:t>Whereas, among the mitigation techniques, link guardian achieves higher throughput than Wharf for all the loss rates</a:t>
            </a:r>
          </a:p>
          <a:p>
            <a:pPr marL="158750" indent="0">
              <a:buNone/>
            </a:pPr>
            <a:r>
              <a:rPr lang="en-IN" dirty="0"/>
              <a:t>This is because, Wharf adds FEC redundancy overhead..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233488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IN" dirty="0"/>
              <a:t>Now, for latency sensitive flows, the table here shows the FCT distribution in microseconds …</a:t>
            </a:r>
          </a:p>
          <a:p>
            <a:pPr marL="158750" indent="0">
              <a:buNone/>
            </a:pPr>
            <a:endParaRPr lang="en-IN" dirty="0"/>
          </a:p>
          <a:p>
            <a:pPr marL="158750" indent="0">
              <a:buNone/>
            </a:pPr>
            <a:r>
              <a:rPr lang="en-IN" dirty="0"/>
              <a:t>We see that at the 95</a:t>
            </a:r>
            <a:r>
              <a:rPr lang="en-IN" baseline="30000" dirty="0"/>
              <a:t>th</a:t>
            </a:r>
            <a:r>
              <a:rPr lang="en-IN" dirty="0"/>
              <a:t> percentile, a corruption loss rate of 10 to the power -3 can increase the flow completion time by about 10X.</a:t>
            </a:r>
          </a:p>
          <a:p>
            <a:pPr marL="158750" indent="0">
              <a:buNone/>
            </a:pPr>
            <a:r>
              <a:rPr lang="en-IN" dirty="0"/>
              <a:t>However, link guardian mitigates this by reducing the increase in FCT by about 85%</a:t>
            </a:r>
          </a:p>
          <a:p>
            <a:pPr marL="15875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7402433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IN" dirty="0"/>
              <a:t>In our current implementation, the packet buffering at the sender switch requires packet buffer of only 3 to 4 packets while running at 10 </a:t>
            </a:r>
            <a:r>
              <a:rPr lang="en-IN" dirty="0" err="1"/>
              <a:t>gbps</a:t>
            </a:r>
            <a:endParaRPr lang="en-IN" dirty="0"/>
          </a:p>
          <a:p>
            <a:pPr marL="158750" indent="0">
              <a:buNone/>
            </a:pPr>
            <a:r>
              <a:rPr lang="en-IN" dirty="0"/>
              <a:t>Whereas, the periodic ack packets incur a link capacity overhead of about 1%</a:t>
            </a:r>
          </a:p>
          <a:p>
            <a:pPr marL="158750" indent="0">
              <a:buNone/>
            </a:pPr>
            <a:endParaRPr lang="en-SG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SG" b="1" dirty="0"/>
              <a:t>Extra data: </a:t>
            </a:r>
            <a:r>
              <a:rPr lang="en-IN" dirty="0"/>
              <a:t>Sequence number headers: 0.2%</a:t>
            </a:r>
          </a:p>
        </p:txBody>
      </p:sp>
    </p:spTree>
    <p:extLst>
      <p:ext uri="{BB962C8B-B14F-4D97-AF65-F5344CB8AC3E}">
        <p14:creationId xmlns:p14="http://schemas.microsoft.com/office/powerpoint/2010/main" val="369387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In datacenter networks, switch-to-switch links tend to be optical because they support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However, optical links are susceptible to corruption due to various reasons. These include … </a:t>
            </a:r>
          </a:p>
          <a:p>
            <a:pPr marL="15875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53779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So, why do we care? </a:t>
            </a:r>
          </a:p>
          <a:p>
            <a:pPr marL="158750" indent="0">
              <a:buNone/>
            </a:pPr>
            <a:r>
              <a:rPr lang="en-US" dirty="0"/>
              <a:t>It turns out that, corruption packet loss can be significant in practice</a:t>
            </a:r>
          </a:p>
          <a:p>
            <a:pPr marL="158750" indent="0">
              <a:buNone/>
            </a:pPr>
            <a:r>
              <a:rPr lang="en-US" dirty="0"/>
              <a:t>A large-scale study by Microsoft … </a:t>
            </a:r>
          </a:p>
          <a:p>
            <a:pPr marL="158750" indent="0">
              <a:buNone/>
            </a:pPr>
            <a:r>
              <a:rPr lang="en-US" dirty="0"/>
              <a:t>Another study by </a:t>
            </a:r>
            <a:r>
              <a:rPr lang="en-US" dirty="0" err="1"/>
              <a:t>AliBaba</a:t>
            </a:r>
            <a:r>
              <a:rPr lang="en-US" dirty="0"/>
              <a:t> cloud … </a:t>
            </a:r>
          </a:p>
        </p:txBody>
      </p:sp>
    </p:spTree>
    <p:extLst>
      <p:ext uri="{BB962C8B-B14F-4D97-AF65-F5344CB8AC3E}">
        <p14:creationId xmlns:p14="http://schemas.microsoft.com/office/powerpoint/2010/main" val="300904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IN" dirty="0"/>
              <a:t>And like any other packet loss it affects application performance by increasing the tail flow completion times for latency sensitive flows and causing a drop in throughput for throughput sensitive flows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5127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Tx/>
              <a:buChar char="-"/>
            </a:pPr>
            <a:r>
              <a:rPr lang="en-US" dirty="0"/>
              <a:t>Well, physical repair is the only way to truly fix </a:t>
            </a:r>
            <a:r>
              <a:rPr lang="en-IN" dirty="0"/>
              <a:t>packet corruption</a:t>
            </a:r>
            <a:r>
              <a:rPr lang="en-US" dirty="0"/>
              <a:t>. But this can take between several hours to days </a:t>
            </a:r>
          </a:p>
          <a:p>
            <a:pPr marL="457200" indent="-298450">
              <a:buFontTx/>
              <a:buChar char="-"/>
            </a:pPr>
            <a:r>
              <a:rPr lang="en-US" dirty="0"/>
              <a:t>Until then, we can only mitigate the effects of </a:t>
            </a:r>
            <a:r>
              <a:rPr lang="en-IN" dirty="0"/>
              <a:t>packet corruption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1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Tx/>
              <a:buChar char="-"/>
            </a:pPr>
            <a:r>
              <a:rPr lang="en-US" dirty="0"/>
              <a:t>Now, there </a:t>
            </a:r>
            <a:r>
              <a:rPr lang="en-IN" dirty="0"/>
              <a:t>are some existing solutions to mitigate packet corruption</a:t>
            </a:r>
            <a:r>
              <a:rPr lang="en-US" dirty="0"/>
              <a:t>, each with its own drawbacks… </a:t>
            </a:r>
          </a:p>
          <a:p>
            <a:pPr marL="457200" indent="-298450">
              <a:buFontTx/>
              <a:buChar char="-"/>
            </a:pPr>
            <a:r>
              <a:rPr lang="en-SG" dirty="0"/>
              <a:t>One line of work tends to avoid </a:t>
            </a:r>
            <a:r>
              <a:rPr lang="en-SG" dirty="0" err="1"/>
              <a:t>gray</a:t>
            </a:r>
            <a:r>
              <a:rPr lang="en-SG" dirty="0"/>
              <a:t> failure links by simply disabling the links. However, this leads to network-wide disruption by causing re-routing of 1000’s of flows</a:t>
            </a:r>
          </a:p>
          <a:p>
            <a:pPr marL="457200" indent="-298450">
              <a:buFontTx/>
              <a:buChar char="-"/>
            </a:pPr>
            <a:r>
              <a:rPr lang="en-SG" dirty="0"/>
              <a:t>Another line of work uses end-to-end redundancy but requires changes to the end-hosts </a:t>
            </a:r>
          </a:p>
          <a:p>
            <a:pPr marL="457200" indent="-298450">
              <a:buFontTx/>
              <a:buChar char="-"/>
            </a:pPr>
            <a:r>
              <a:rPr lang="en-IN" dirty="0"/>
              <a:t>A 3</a:t>
            </a:r>
            <a:r>
              <a:rPr lang="en-IN" baseline="30000" dirty="0"/>
              <a:t>rd</a:t>
            </a:r>
            <a:r>
              <a:rPr lang="en-IN" dirty="0"/>
              <a:t> line of work uses link local redundancy. However, similar to the others, it also incurs higher reduction…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24382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8450">
              <a:buFontTx/>
              <a:buChar char="-"/>
            </a:pPr>
            <a:r>
              <a:rPr lang="en-US" dirty="0" err="1"/>
              <a:t>LinkGuardian’s</a:t>
            </a:r>
            <a:r>
              <a:rPr lang="en-US" dirty="0"/>
              <a:t> key idea is to do link-local retransmission within the network to recover from corruption packet loss </a:t>
            </a:r>
          </a:p>
          <a:p>
            <a:pPr marL="457200" indent="-298450">
              <a:buFontTx/>
              <a:buChar char="-"/>
            </a:pPr>
            <a:r>
              <a:rPr lang="en-US" dirty="0"/>
              <a:t>Now, link-local retransmission is not new and has been widely used in wireless networks. However, surprisingly, it has not been </a:t>
            </a:r>
            <a:r>
              <a:rPr lang="en-IN" dirty="0"/>
              <a:t>explored</a:t>
            </a:r>
            <a:r>
              <a:rPr lang="en-US" dirty="0"/>
              <a:t> in the context of datacenter networks </a:t>
            </a:r>
          </a:p>
        </p:txBody>
      </p:sp>
    </p:spTree>
    <p:extLst>
      <p:ext uri="{BB962C8B-B14F-4D97-AF65-F5344CB8AC3E}">
        <p14:creationId xmlns:p14="http://schemas.microsoft.com/office/powerpoint/2010/main" val="2808732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IN" dirty="0"/>
              <a:t>Doing link local retransmission in data </a:t>
            </a:r>
            <a:r>
              <a:rPr lang="en-IN" dirty="0" err="1"/>
              <a:t>center</a:t>
            </a:r>
            <a:r>
              <a:rPr lang="en-IN" dirty="0"/>
              <a:t> networks is nontrivial</a:t>
            </a:r>
          </a:p>
          <a:p>
            <a:pPr marL="158750" indent="0">
              <a:buNone/>
            </a:pPr>
            <a:r>
              <a:rPr lang="en-IN" dirty="0"/>
              <a:t>A complete link local retransmission scheme would need to…</a:t>
            </a:r>
          </a:p>
          <a:p>
            <a:pPr marL="158750" indent="0">
              <a:buNone/>
            </a:pPr>
            <a:r>
              <a:rPr lang="en-IN" dirty="0"/>
              <a:t>Now doing all of this in the data </a:t>
            </a:r>
            <a:r>
              <a:rPr lang="en-IN" dirty="0" err="1"/>
              <a:t>center</a:t>
            </a:r>
            <a:r>
              <a:rPr lang="en-IN" dirty="0"/>
              <a:t> context is challenging…</a:t>
            </a:r>
          </a:p>
          <a:p>
            <a:pPr marL="158750" indent="0">
              <a:buNone/>
            </a:pPr>
            <a:r>
              <a:rPr lang="en-IN" dirty="0"/>
              <a:t>Therefore in this paper we take the first step towards this challenge by investigating whether…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8013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87356" y="1629550"/>
            <a:ext cx="3422400" cy="15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87356" y="3147050"/>
            <a:ext cx="3607200" cy="3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17485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858982"/>
            <a:ext cx="8520600" cy="3709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0488" lvl="0" indent="-90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 panose="02000000000000000000" pitchFamily="2" charset="0"/>
              <a:buChar char=" "/>
              <a:defRPr sz="2000">
                <a:solidFill>
                  <a:schemeClr val="accent5"/>
                </a:solidFill>
              </a:defRPr>
            </a:lvl1pPr>
            <a:lvl2pPr marL="342900" lvl="1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 pitchFamily="2" charset="0"/>
              <a:buChar char="–"/>
              <a:defRPr sz="1600"/>
            </a:lvl2pPr>
            <a:lvl3pPr marL="517525" lvl="2" indent="-174625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lang="en-US" dirty="0"/>
          </a:p>
          <a:p>
            <a:pPr lvl="1"/>
            <a:r>
              <a:rPr lang="en-SG" dirty="0"/>
              <a:t>Second level bullet</a:t>
            </a:r>
          </a:p>
          <a:p>
            <a:pPr lvl="2"/>
            <a:r>
              <a:rPr lang="en-SG" dirty="0"/>
              <a:t>Third level bullet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0257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28255"/>
            <a:ext cx="8520600" cy="364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google.com/about/datacenters/gallery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customXml" Target="../ink/ink1.xm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A831DC92-6262-4ACE-9355-3296A1D4A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12" b="114"/>
          <a:stretch/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22F2AF-70F7-4A26-BD02-698670CD0ED6}"/>
              </a:ext>
            </a:extLst>
          </p:cNvPr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870202" y="644940"/>
            <a:ext cx="7403591" cy="15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bg1"/>
                </a:solidFill>
                <a:latin typeface="Fira Sans Condensed Medium" panose="020B0603050000020004" pitchFamily="34" charset="0"/>
              </a:rPr>
              <a:t>LinkGuardian</a:t>
            </a:r>
            <a:br>
              <a:rPr lang="en-US" sz="3200" dirty="0">
                <a:solidFill>
                  <a:schemeClr val="bg1"/>
                </a:solidFill>
                <a:latin typeface="Fira Sans Extra Condensed" panose="020B0503050000020004" pitchFamily="34" charset="0"/>
              </a:rPr>
            </a:br>
            <a:r>
              <a:rPr lang="en-US" sz="3000" dirty="0">
                <a:solidFill>
                  <a:schemeClr val="bg1"/>
                </a:solidFill>
                <a:latin typeface="Fira Sans Extra Condensed" panose="020B0503050000020004" pitchFamily="34" charset="0"/>
              </a:rPr>
              <a:t>Mitigating the impact of packet corruption loss with link-local retransmission</a:t>
            </a:r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181008" y="2814479"/>
            <a:ext cx="8781980" cy="5117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u="sng" dirty="0">
                <a:solidFill>
                  <a:schemeClr val="bg1"/>
                </a:solidFill>
              </a:rPr>
              <a:t>Raj Joshi</a:t>
            </a:r>
            <a:r>
              <a:rPr lang="en-US" sz="1800" dirty="0">
                <a:solidFill>
                  <a:schemeClr val="bg1"/>
                </a:solidFill>
              </a:rPr>
              <a:t>, Qi Guo, Nishant </a:t>
            </a:r>
            <a:r>
              <a:rPr lang="en-US" sz="1800" dirty="0" err="1">
                <a:solidFill>
                  <a:schemeClr val="bg1"/>
                </a:solidFill>
              </a:rPr>
              <a:t>Budhdev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Ayush</a:t>
            </a:r>
            <a:r>
              <a:rPr lang="en-US" sz="1800" dirty="0">
                <a:solidFill>
                  <a:schemeClr val="bg1"/>
                </a:solidFill>
              </a:rPr>
              <a:t> Mishra, Mun </a:t>
            </a:r>
            <a:r>
              <a:rPr lang="en-US" sz="1800" dirty="0" err="1">
                <a:solidFill>
                  <a:schemeClr val="bg1"/>
                </a:solidFill>
              </a:rPr>
              <a:t>Choon</a:t>
            </a:r>
            <a:r>
              <a:rPr lang="en-US" sz="1800" dirty="0">
                <a:solidFill>
                  <a:schemeClr val="bg1"/>
                </a:solidFill>
              </a:rPr>
              <a:t> Chan, Ben Leong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09472B-88EA-4B43-AF65-FC910484E3D4}"/>
              </a:ext>
            </a:extLst>
          </p:cNvPr>
          <p:cNvSpPr txBox="1"/>
          <p:nvPr/>
        </p:nvSpPr>
        <p:spPr>
          <a:xfrm>
            <a:off x="0" y="4898793"/>
            <a:ext cx="19127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</a:t>
            </a:r>
            <a:r>
              <a:rPr lang="en-SG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mage Credit: </a:t>
            </a:r>
            <a:r>
              <a:rPr lang="en-SG" sz="9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</a:t>
            </a:r>
            <a:r>
              <a:rPr lang="en-SG" sz="9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Datacenters</a:t>
            </a:r>
            <a:endParaRPr lang="en-SG" sz="9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4" name="Picture 4" descr="https://blog.nus.edu.sg/ariando/files/2017/07/NUS-transparent-spr5kh.png">
            <a:extLst>
              <a:ext uri="{FF2B5EF4-FFF2-40B4-BE49-F238E27FC236}">
                <a16:creationId xmlns:a16="http://schemas.microsoft.com/office/drawing/2014/main" id="{B475F789-AB9C-46B2-85A8-4E75DDA603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19191" r="11810" b="20203"/>
          <a:stretch/>
        </p:blipFill>
        <p:spPr bwMode="auto">
          <a:xfrm>
            <a:off x="3529736" y="3906639"/>
            <a:ext cx="2084527" cy="9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B62F7-689F-8B2A-6473-EAF7BC49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 this talk 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3E0FE-B6A9-487E-D5AC-4851605071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216BA32-9773-6D87-F2B3-640014DA3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809" y="958525"/>
            <a:ext cx="632592" cy="632592"/>
          </a:xfrm>
          <a:prstGeom prst="rect">
            <a:avLst/>
          </a:prstGeom>
        </p:spPr>
      </p:pic>
      <p:sp>
        <p:nvSpPr>
          <p:cNvPr id="9" name="Google Shape;1249;p37">
            <a:extLst>
              <a:ext uri="{FF2B5EF4-FFF2-40B4-BE49-F238E27FC236}">
                <a16:creationId xmlns:a16="http://schemas.microsoft.com/office/drawing/2014/main" id="{AF3C93E7-DD3A-45AB-B606-8765B28E4050}"/>
              </a:ext>
            </a:extLst>
          </p:cNvPr>
          <p:cNvSpPr txBox="1"/>
          <p:nvPr/>
        </p:nvSpPr>
        <p:spPr>
          <a:xfrm>
            <a:off x="3692792" y="1250547"/>
            <a:ext cx="2748552" cy="41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300" dirty="0">
                <a:latin typeface="Fira Sans"/>
                <a:ea typeface="Fira Sans"/>
                <a:cs typeface="Fira Sans"/>
                <a:sym typeface="Fira Sans"/>
              </a:rPr>
              <a:t>Potential </a:t>
            </a:r>
            <a:r>
              <a:rPr lang="en-IN" sz="1300" b="1" dirty="0">
                <a:latin typeface="Fira Sans"/>
                <a:ea typeface="Fira Sans"/>
                <a:cs typeface="Fira Sans"/>
                <a:sym typeface="Fira Sans"/>
              </a:rPr>
              <a:t>“</a:t>
            </a:r>
            <a:r>
              <a:rPr lang="en-IN" sz="1300" b="1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recovery delay”</a:t>
            </a:r>
            <a:r>
              <a:rPr lang="en-IN" sz="1300" dirty="0">
                <a:latin typeface="Fira Sans"/>
                <a:ea typeface="Fira Sans"/>
                <a:cs typeface="Fira Sans"/>
                <a:sym typeface="Fira Sans"/>
              </a:rPr>
              <a:t>: </a:t>
            </a:r>
            <a:br>
              <a:rPr lang="en-IN" sz="1300" dirty="0">
                <a:latin typeface="Fira Sans"/>
                <a:ea typeface="Fira Sans"/>
                <a:cs typeface="Fira Sans"/>
                <a:sym typeface="Fira Sans"/>
              </a:rPr>
            </a:br>
            <a:r>
              <a:rPr lang="en-IN" sz="1300" dirty="0">
                <a:latin typeface="Fira Sans"/>
                <a:ea typeface="Fira Sans"/>
                <a:cs typeface="Fira Sans"/>
                <a:sym typeface="Fira Sans"/>
              </a:rPr>
              <a:t>out-of-order </a:t>
            </a:r>
            <a:r>
              <a:rPr lang="en-IN" sz="1300" dirty="0" err="1">
                <a:latin typeface="Fira Sans"/>
                <a:ea typeface="Fira Sans"/>
                <a:cs typeface="Fira Sans"/>
                <a:sym typeface="Fira Sans"/>
              </a:rPr>
              <a:t>reTx</a:t>
            </a:r>
            <a:r>
              <a:rPr lang="en-IN" sz="1300" dirty="0">
                <a:latin typeface="Fira Sans"/>
                <a:ea typeface="Fira Sans"/>
                <a:cs typeface="Fira Sans"/>
                <a:sym typeface="Fira Sans"/>
              </a:rPr>
              <a:t> scheme</a:t>
            </a:r>
            <a:endParaRPr sz="13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" name="Google Shape;1258;p37">
            <a:extLst>
              <a:ext uri="{FF2B5EF4-FFF2-40B4-BE49-F238E27FC236}">
                <a16:creationId xmlns:a16="http://schemas.microsoft.com/office/drawing/2014/main" id="{6739DF5F-C0CC-6536-5D14-5A8B4AF450A0}"/>
              </a:ext>
            </a:extLst>
          </p:cNvPr>
          <p:cNvSpPr txBox="1"/>
          <p:nvPr/>
        </p:nvSpPr>
        <p:spPr>
          <a:xfrm>
            <a:off x="3692792" y="958525"/>
            <a:ext cx="2621297" cy="2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Small measurement study</a:t>
            </a:r>
            <a:endParaRPr sz="1600" b="1" dirty="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" name="Google Shape;1249;p37">
            <a:extLst>
              <a:ext uri="{FF2B5EF4-FFF2-40B4-BE49-F238E27FC236}">
                <a16:creationId xmlns:a16="http://schemas.microsoft.com/office/drawing/2014/main" id="{9AB9252D-EEFA-06FB-B7CB-4B9337D454B2}"/>
              </a:ext>
            </a:extLst>
          </p:cNvPr>
          <p:cNvSpPr txBox="1"/>
          <p:nvPr/>
        </p:nvSpPr>
        <p:spPr>
          <a:xfrm>
            <a:off x="3692792" y="4089341"/>
            <a:ext cx="2748552" cy="412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33FAD7-24A6-6DDD-1ADF-FB26DFF7367F}"/>
              </a:ext>
            </a:extLst>
          </p:cNvPr>
          <p:cNvGrpSpPr/>
          <p:nvPr/>
        </p:nvGrpSpPr>
        <p:grpSpPr>
          <a:xfrm>
            <a:off x="2670285" y="3269494"/>
            <a:ext cx="3643804" cy="1294839"/>
            <a:chOff x="2670285" y="3269494"/>
            <a:chExt cx="3643804" cy="1294839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88525A7C-7956-5A10-18A2-116D58999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0285" y="3931741"/>
              <a:ext cx="632592" cy="632592"/>
            </a:xfrm>
            <a:prstGeom prst="rect">
              <a:avLst/>
            </a:prstGeom>
          </p:spPr>
        </p:pic>
        <p:sp>
          <p:nvSpPr>
            <p:cNvPr id="16" name="Right Arrow 45">
              <a:extLst>
                <a:ext uri="{FF2B5EF4-FFF2-40B4-BE49-F238E27FC236}">
                  <a16:creationId xmlns:a16="http://schemas.microsoft.com/office/drawing/2014/main" id="{54D19E0C-3369-1234-5DEF-54B6280D1B78}"/>
                </a:ext>
              </a:extLst>
            </p:cNvPr>
            <p:cNvSpPr/>
            <p:nvPr/>
          </p:nvSpPr>
          <p:spPr>
            <a:xfrm rot="16200000" flipH="1">
              <a:off x="4150741" y="3382979"/>
              <a:ext cx="534744" cy="3077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8" name="Google Shape;1258;p37">
              <a:extLst>
                <a:ext uri="{FF2B5EF4-FFF2-40B4-BE49-F238E27FC236}">
                  <a16:creationId xmlns:a16="http://schemas.microsoft.com/office/drawing/2014/main" id="{0053B458-FA92-EF7F-9CD6-081D2C29B4B1}"/>
                </a:ext>
              </a:extLst>
            </p:cNvPr>
            <p:cNvSpPr txBox="1"/>
            <p:nvPr/>
          </p:nvSpPr>
          <p:spPr>
            <a:xfrm>
              <a:off x="3692792" y="3893512"/>
              <a:ext cx="2621297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Evaluation Results</a:t>
              </a:r>
              <a:endParaRPr sz="16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D26318-EF9C-D843-B75C-F97FC87F9E87}"/>
              </a:ext>
            </a:extLst>
          </p:cNvPr>
          <p:cNvGrpSpPr/>
          <p:nvPr/>
        </p:nvGrpSpPr>
        <p:grpSpPr>
          <a:xfrm>
            <a:off x="2567809" y="1858465"/>
            <a:ext cx="3873535" cy="1313048"/>
            <a:chOff x="2567809" y="1858465"/>
            <a:chExt cx="3873535" cy="1313048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4CE9A17D-943F-4440-25C3-123D49166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67809" y="2538921"/>
              <a:ext cx="632592" cy="632592"/>
            </a:xfrm>
            <a:prstGeom prst="rect">
              <a:avLst/>
            </a:prstGeom>
          </p:spPr>
        </p:pic>
        <p:sp>
          <p:nvSpPr>
            <p:cNvPr id="11" name="Google Shape;1249;p37">
              <a:extLst>
                <a:ext uri="{FF2B5EF4-FFF2-40B4-BE49-F238E27FC236}">
                  <a16:creationId xmlns:a16="http://schemas.microsoft.com/office/drawing/2014/main" id="{E8FF9DB8-A969-DBDB-2466-F169BE600BC6}"/>
                </a:ext>
              </a:extLst>
            </p:cNvPr>
            <p:cNvSpPr txBox="1"/>
            <p:nvPr/>
          </p:nvSpPr>
          <p:spPr>
            <a:xfrm>
              <a:off x="3692792" y="2734750"/>
              <a:ext cx="2748552" cy="412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3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Design &amp; Implementation</a:t>
              </a:r>
              <a:endParaRPr sz="13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" name="Google Shape;1258;p37">
              <a:extLst>
                <a:ext uri="{FF2B5EF4-FFF2-40B4-BE49-F238E27FC236}">
                  <a16:creationId xmlns:a16="http://schemas.microsoft.com/office/drawing/2014/main" id="{7AE8DE14-B78E-1E49-0D9C-8E7E84733AE4}"/>
                </a:ext>
              </a:extLst>
            </p:cNvPr>
            <p:cNvSpPr txBox="1"/>
            <p:nvPr/>
          </p:nvSpPr>
          <p:spPr>
            <a:xfrm>
              <a:off x="3692792" y="2538921"/>
              <a:ext cx="2621297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LinkGuardian</a:t>
              </a:r>
              <a:endParaRPr sz="16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" name="Right Arrow 45">
              <a:extLst>
                <a:ext uri="{FF2B5EF4-FFF2-40B4-BE49-F238E27FC236}">
                  <a16:creationId xmlns:a16="http://schemas.microsoft.com/office/drawing/2014/main" id="{7302C27E-045C-6CC4-FC55-1F452B92EEBD}"/>
                </a:ext>
              </a:extLst>
            </p:cNvPr>
            <p:cNvSpPr/>
            <p:nvPr/>
          </p:nvSpPr>
          <p:spPr>
            <a:xfrm rot="16200000" flipH="1">
              <a:off x="4150741" y="1971950"/>
              <a:ext cx="534744" cy="3077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5C8F63-5D47-A543-AEB7-19E250149EEE}"/>
                </a:ext>
              </a:extLst>
            </p:cNvPr>
            <p:cNvSpPr txBox="1"/>
            <p:nvPr/>
          </p:nvSpPr>
          <p:spPr>
            <a:xfrm>
              <a:off x="4656538" y="1946890"/>
              <a:ext cx="821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Insights</a:t>
              </a:r>
              <a:endParaRPr lang="en-SG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2641E6F-576E-D393-E1AD-57901BA796D3}"/>
              </a:ext>
            </a:extLst>
          </p:cNvPr>
          <p:cNvSpPr>
            <a:spLocks/>
          </p:cNvSpPr>
          <p:nvPr/>
        </p:nvSpPr>
        <p:spPr>
          <a:xfrm>
            <a:off x="0" y="646386"/>
            <a:ext cx="9144000" cy="4497114"/>
          </a:xfrm>
          <a:custGeom>
            <a:avLst/>
            <a:gdLst>
              <a:gd name="connsiteX0" fmla="*/ 0 w 9144000"/>
              <a:gd name="connsiteY0" fmla="*/ 0 h 4497114"/>
              <a:gd name="connsiteX1" fmla="*/ 9144000 w 9144000"/>
              <a:gd name="connsiteY1" fmla="*/ 0 h 4497114"/>
              <a:gd name="connsiteX2" fmla="*/ 9144000 w 9144000"/>
              <a:gd name="connsiteY2" fmla="*/ 4497114 h 4497114"/>
              <a:gd name="connsiteX3" fmla="*/ 0 w 9144000"/>
              <a:gd name="connsiteY3" fmla="*/ 4497114 h 4497114"/>
              <a:gd name="connsiteX4" fmla="*/ 0 w 9144000"/>
              <a:gd name="connsiteY4" fmla="*/ 0 h 4497114"/>
              <a:gd name="connsiteX5" fmla="*/ 2523180 w 9144000"/>
              <a:gd name="connsiteY5" fmla="*/ 78116 h 4497114"/>
              <a:gd name="connsiteX6" fmla="*/ 2349062 w 9144000"/>
              <a:gd name="connsiteY6" fmla="*/ 252234 h 4497114"/>
              <a:gd name="connsiteX7" fmla="*/ 2349062 w 9144000"/>
              <a:gd name="connsiteY7" fmla="*/ 948688 h 4497114"/>
              <a:gd name="connsiteX8" fmla="*/ 2523180 w 9144000"/>
              <a:gd name="connsiteY8" fmla="*/ 1122806 h 4497114"/>
              <a:gd name="connsiteX9" fmla="*/ 6267226 w 9144000"/>
              <a:gd name="connsiteY9" fmla="*/ 1122806 h 4497114"/>
              <a:gd name="connsiteX10" fmla="*/ 6441344 w 9144000"/>
              <a:gd name="connsiteY10" fmla="*/ 948688 h 4497114"/>
              <a:gd name="connsiteX11" fmla="*/ 6441344 w 9144000"/>
              <a:gd name="connsiteY11" fmla="*/ 252234 h 4497114"/>
              <a:gd name="connsiteX12" fmla="*/ 6267226 w 9144000"/>
              <a:gd name="connsiteY12" fmla="*/ 78116 h 4497114"/>
              <a:gd name="connsiteX13" fmla="*/ 2523180 w 9144000"/>
              <a:gd name="connsiteY13" fmla="*/ 78116 h 4497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4497114">
                <a:moveTo>
                  <a:pt x="0" y="0"/>
                </a:moveTo>
                <a:lnTo>
                  <a:pt x="9144000" y="0"/>
                </a:lnTo>
                <a:lnTo>
                  <a:pt x="9144000" y="4497114"/>
                </a:lnTo>
                <a:lnTo>
                  <a:pt x="0" y="4497114"/>
                </a:lnTo>
                <a:lnTo>
                  <a:pt x="0" y="0"/>
                </a:lnTo>
                <a:close/>
                <a:moveTo>
                  <a:pt x="2523180" y="78116"/>
                </a:moveTo>
                <a:cubicBezTo>
                  <a:pt x="2427017" y="78116"/>
                  <a:pt x="2349062" y="156071"/>
                  <a:pt x="2349062" y="252234"/>
                </a:cubicBezTo>
                <a:lnTo>
                  <a:pt x="2349062" y="948688"/>
                </a:lnTo>
                <a:cubicBezTo>
                  <a:pt x="2349062" y="1044851"/>
                  <a:pt x="2427017" y="1122806"/>
                  <a:pt x="2523180" y="1122806"/>
                </a:cubicBezTo>
                <a:lnTo>
                  <a:pt x="6267226" y="1122806"/>
                </a:lnTo>
                <a:cubicBezTo>
                  <a:pt x="6363389" y="1122806"/>
                  <a:pt x="6441344" y="1044851"/>
                  <a:pt x="6441344" y="948688"/>
                </a:cubicBezTo>
                <a:lnTo>
                  <a:pt x="6441344" y="252234"/>
                </a:lnTo>
                <a:cubicBezTo>
                  <a:pt x="6441344" y="156071"/>
                  <a:pt x="6363389" y="78116"/>
                  <a:pt x="6267226" y="78116"/>
                </a:cubicBezTo>
                <a:lnTo>
                  <a:pt x="2523180" y="78116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13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4126-7670-7A2B-6A6E-B18C21910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Recovery Delay for out-of-order </a:t>
            </a:r>
            <a:r>
              <a:rPr lang="en-IN" dirty="0" err="1"/>
              <a:t>ReTx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825B0-D608-8ACF-F36C-D23E0F655F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764AE35-E5EF-70C2-E525-B927D9C8DA86}"/>
                  </a:ext>
                </a:extLst>
              </p14:cNvPr>
              <p14:cNvContentPartPr/>
              <p14:nvPr/>
            </p14:nvContentPartPr>
            <p14:xfrm>
              <a:off x="3639104" y="2057871"/>
              <a:ext cx="1892880" cy="57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764AE35-E5EF-70C2-E525-B927D9C8DA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3104" y="2021643"/>
                <a:ext cx="1964520" cy="129333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59DDE-9641-F06C-5BD7-CB1106DD0591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190879" y="2069700"/>
            <a:ext cx="751845" cy="78713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f96f5594-1d78-454a-a903-1d05cbf0b52a" descr="A close up of a sign&#10;&#10;Description automatically generated">
            <a:extLst>
              <a:ext uri="{FF2B5EF4-FFF2-40B4-BE49-F238E27FC236}">
                <a16:creationId xmlns:a16="http://schemas.microsoft.com/office/drawing/2014/main" id="{DC7A1E56-5D1B-B576-46A1-34D404B22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420" y="1798588"/>
            <a:ext cx="548701" cy="548701"/>
          </a:xfrm>
          <a:prstGeom prst="rect">
            <a:avLst/>
          </a:prstGeom>
        </p:spPr>
      </p:pic>
      <p:pic>
        <p:nvPicPr>
          <p:cNvPr id="10" name="fa3a64cf-090f-4a64-8367-26f56da77128" descr="A close up of a sign&#10;&#10;Description automatically generated">
            <a:extLst>
              <a:ext uri="{FF2B5EF4-FFF2-40B4-BE49-F238E27FC236}">
                <a16:creationId xmlns:a16="http://schemas.microsoft.com/office/drawing/2014/main" id="{83E8151C-547E-56DC-96FF-9A147D2EF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28" y="1798588"/>
            <a:ext cx="548702" cy="548702"/>
          </a:xfrm>
          <a:prstGeom prst="rect">
            <a:avLst/>
          </a:prstGeom>
        </p:spPr>
      </p:pic>
      <p:pic>
        <p:nvPicPr>
          <p:cNvPr id="11" name="f96f5594-1d78-454a-a903-1d05cbf0b52a" descr="A close up of a sign&#10;&#10;Description automatically generated">
            <a:extLst>
              <a:ext uri="{FF2B5EF4-FFF2-40B4-BE49-F238E27FC236}">
                <a16:creationId xmlns:a16="http://schemas.microsoft.com/office/drawing/2014/main" id="{A138BFB5-4A3F-FA71-8DA4-9C347AB77A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24" y="1795349"/>
            <a:ext cx="548701" cy="548701"/>
          </a:xfrm>
          <a:prstGeom prst="rect">
            <a:avLst/>
          </a:prstGeom>
        </p:spPr>
      </p:pic>
      <p:pic>
        <p:nvPicPr>
          <p:cNvPr id="12" name="f96f5594-1d78-454a-a903-1d05cbf0b52a" descr="A close up of a sign&#10;&#10;Description automatically generated">
            <a:extLst>
              <a:ext uri="{FF2B5EF4-FFF2-40B4-BE49-F238E27FC236}">
                <a16:creationId xmlns:a16="http://schemas.microsoft.com/office/drawing/2014/main" id="{620E0147-F2BD-A6F9-4FAA-6B57E86CB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46" y="1800790"/>
            <a:ext cx="548701" cy="54870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7A4775-0C37-78D2-2B44-790C6A296D6E}"/>
              </a:ext>
            </a:extLst>
          </p:cNvPr>
          <p:cNvCxnSpPr>
            <a:cxnSpLocks/>
            <a:stCxn id="8" idx="1"/>
            <a:endCxn id="11" idx="3"/>
          </p:cNvCxnSpPr>
          <p:nvPr/>
        </p:nvCxnSpPr>
        <p:spPr>
          <a:xfrm flipH="1" flipV="1">
            <a:off x="2491425" y="2069700"/>
            <a:ext cx="609995" cy="323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95F9FE-9D3F-B61D-8BB6-937DEA9EE990}"/>
              </a:ext>
            </a:extLst>
          </p:cNvPr>
          <p:cNvCxnSpPr>
            <a:cxnSpLocks/>
            <a:stCxn id="12" idx="1"/>
            <a:endCxn id="10" idx="3"/>
          </p:cNvCxnSpPr>
          <p:nvPr/>
        </p:nvCxnSpPr>
        <p:spPr>
          <a:xfrm flipH="1" flipV="1">
            <a:off x="6098830" y="2072939"/>
            <a:ext cx="680016" cy="22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8741B9-3C1D-EE12-3796-3CC628661FD5}"/>
              </a:ext>
            </a:extLst>
          </p:cNvPr>
          <p:cNvCxnSpPr>
            <a:cxnSpLocks/>
            <a:endCxn id="12" idx="3"/>
          </p:cNvCxnSpPr>
          <p:nvPr/>
        </p:nvCxnSpPr>
        <p:spPr>
          <a:xfrm flipH="1" flipV="1">
            <a:off x="7327547" y="2075141"/>
            <a:ext cx="672254" cy="78169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2B9063D-5B36-6717-DC1B-A4EBEB3B966A}"/>
              </a:ext>
            </a:extLst>
          </p:cNvPr>
          <p:cNvSpPr txBox="1"/>
          <p:nvPr/>
        </p:nvSpPr>
        <p:spPr>
          <a:xfrm>
            <a:off x="781831" y="3405535"/>
            <a:ext cx="81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Host 1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8FA1FE-9B75-9453-5777-95E562EA456E}"/>
              </a:ext>
            </a:extLst>
          </p:cNvPr>
          <p:cNvSpPr txBox="1"/>
          <p:nvPr/>
        </p:nvSpPr>
        <p:spPr>
          <a:xfrm>
            <a:off x="7590753" y="3409109"/>
            <a:ext cx="818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Host 2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4119D-C13A-B0DF-4895-5DCD209688D8}"/>
              </a:ext>
            </a:extLst>
          </p:cNvPr>
          <p:cNvSpPr txBox="1"/>
          <p:nvPr/>
        </p:nvSpPr>
        <p:spPr>
          <a:xfrm>
            <a:off x="1966202" y="2314487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sw1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F7A7D0-BEEB-05C5-4180-387607E5250D}"/>
              </a:ext>
            </a:extLst>
          </p:cNvPr>
          <p:cNvSpPr txBox="1"/>
          <p:nvPr/>
        </p:nvSpPr>
        <p:spPr>
          <a:xfrm>
            <a:off x="5567838" y="2344312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sw3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A7480A-ACC9-2629-CA15-37A1522AFA1B}"/>
              </a:ext>
            </a:extLst>
          </p:cNvPr>
          <p:cNvSpPr txBox="1"/>
          <p:nvPr/>
        </p:nvSpPr>
        <p:spPr>
          <a:xfrm>
            <a:off x="3119129" y="2344312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sw2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DCEAEA-1382-0C9E-08A7-ECB007BF6BF3}"/>
              </a:ext>
            </a:extLst>
          </p:cNvPr>
          <p:cNvSpPr txBox="1"/>
          <p:nvPr/>
        </p:nvSpPr>
        <p:spPr>
          <a:xfrm>
            <a:off x="6796555" y="2344312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sw4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33E2D20-3891-B5A7-9C7D-26EFA300F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4148" y="816212"/>
            <a:ext cx="5265980" cy="500691"/>
          </a:xfrm>
        </p:spPr>
        <p:txBody>
          <a:bodyPr/>
          <a:lstStyle/>
          <a:p>
            <a:r>
              <a:rPr lang="en-IN" dirty="0"/>
              <a:t>Simple out-of-order link-local </a:t>
            </a:r>
            <a:r>
              <a:rPr lang="en-IN" dirty="0" err="1"/>
              <a:t>ReTx</a:t>
            </a:r>
            <a:r>
              <a:rPr lang="en-IN" dirty="0"/>
              <a:t> scheme</a:t>
            </a:r>
            <a:endParaRPr lang="en-SG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2C8EE2A-8257-F8D6-5BE3-E4123AE4912E}"/>
              </a:ext>
            </a:extLst>
          </p:cNvPr>
          <p:cNvGrpSpPr/>
          <p:nvPr/>
        </p:nvGrpSpPr>
        <p:grpSpPr>
          <a:xfrm>
            <a:off x="3613141" y="2465186"/>
            <a:ext cx="1917717" cy="323165"/>
            <a:chOff x="3613141" y="2055277"/>
            <a:chExt cx="1917717" cy="32316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2A4D0BB-6B83-37AC-6472-1AD0A4887707}"/>
                </a:ext>
              </a:extLst>
            </p:cNvPr>
            <p:cNvCxnSpPr/>
            <p:nvPr/>
          </p:nvCxnSpPr>
          <p:spPr>
            <a:xfrm flipH="1">
              <a:off x="3613141" y="2349113"/>
              <a:ext cx="1917717" cy="0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BA589B-770B-D2DB-B67F-21C2D3B16E99}"/>
                </a:ext>
              </a:extLst>
            </p:cNvPr>
            <p:cNvSpPr txBox="1"/>
            <p:nvPr/>
          </p:nvSpPr>
          <p:spPr>
            <a:xfrm>
              <a:off x="3917450" y="2055277"/>
              <a:ext cx="132921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500" dirty="0">
                  <a:latin typeface="Roboto" panose="02000000000000000000" pitchFamily="2" charset="0"/>
                  <a:ea typeface="Roboto" panose="02000000000000000000" pitchFamily="2" charset="0"/>
                </a:rPr>
                <a:t>Loss notify: 3</a:t>
              </a:r>
              <a:endParaRPr lang="en-SG" sz="15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949C6-FC21-E268-0B17-36EFDC3B1C35}"/>
              </a:ext>
            </a:extLst>
          </p:cNvPr>
          <p:cNvGrpSpPr/>
          <p:nvPr/>
        </p:nvGrpSpPr>
        <p:grpSpPr>
          <a:xfrm>
            <a:off x="3632411" y="2934575"/>
            <a:ext cx="1917717" cy="323165"/>
            <a:chOff x="3631357" y="2745441"/>
            <a:chExt cx="1917717" cy="32316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74AB75C-FAFF-F978-D21D-917C81015F66}"/>
                </a:ext>
              </a:extLst>
            </p:cNvPr>
            <p:cNvCxnSpPr>
              <a:cxnSpLocks/>
            </p:cNvCxnSpPr>
            <p:nvPr/>
          </p:nvCxnSpPr>
          <p:spPr>
            <a:xfrm>
              <a:off x="3631357" y="3041429"/>
              <a:ext cx="1917717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ADED408-56D8-B79D-C999-72F6CFB4215B}"/>
                </a:ext>
              </a:extLst>
            </p:cNvPr>
            <p:cNvSpPr txBox="1"/>
            <p:nvPr/>
          </p:nvSpPr>
          <p:spPr>
            <a:xfrm>
              <a:off x="3734114" y="2745441"/>
              <a:ext cx="172034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500" dirty="0">
                  <a:latin typeface="Roboto" panose="02000000000000000000" pitchFamily="2" charset="0"/>
                  <a:ea typeface="Roboto" panose="02000000000000000000" pitchFamily="2" charset="0"/>
                </a:rPr>
                <a:t>Retransmission: 3</a:t>
              </a:r>
              <a:endParaRPr lang="en-SG" sz="15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51" name="Cached pkts">
            <a:extLst>
              <a:ext uri="{FF2B5EF4-FFF2-40B4-BE49-F238E27FC236}">
                <a16:creationId xmlns:a16="http://schemas.microsoft.com/office/drawing/2014/main" id="{ACB82F1A-5D50-37C5-19BC-39D65F938027}"/>
              </a:ext>
            </a:extLst>
          </p:cNvPr>
          <p:cNvGrpSpPr/>
          <p:nvPr/>
        </p:nvGrpSpPr>
        <p:grpSpPr>
          <a:xfrm>
            <a:off x="2755634" y="1772880"/>
            <a:ext cx="757551" cy="243463"/>
            <a:chOff x="4727955" y="1350729"/>
            <a:chExt cx="757551" cy="243463"/>
          </a:xfrm>
        </p:grpSpPr>
        <p:sp>
          <p:nvSpPr>
            <p:cNvPr id="52" name="New Pkt">
              <a:extLst>
                <a:ext uri="{FF2B5EF4-FFF2-40B4-BE49-F238E27FC236}">
                  <a16:creationId xmlns:a16="http://schemas.microsoft.com/office/drawing/2014/main" id="{617657D9-B7BB-ED73-4084-3F1112A80BC3}"/>
                </a:ext>
              </a:extLst>
            </p:cNvPr>
            <p:cNvSpPr/>
            <p:nvPr/>
          </p:nvSpPr>
          <p:spPr>
            <a:xfrm>
              <a:off x="4936091" y="1350729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54" name="New Pkt">
              <a:extLst>
                <a:ext uri="{FF2B5EF4-FFF2-40B4-BE49-F238E27FC236}">
                  <a16:creationId xmlns:a16="http://schemas.microsoft.com/office/drawing/2014/main" id="{49B42625-4E9A-EA0F-6AFC-CD3E89E3F78C}"/>
                </a:ext>
              </a:extLst>
            </p:cNvPr>
            <p:cNvSpPr/>
            <p:nvPr/>
          </p:nvSpPr>
          <p:spPr>
            <a:xfrm>
              <a:off x="5352362" y="1350729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55" name="New Pkt">
              <a:extLst>
                <a:ext uri="{FF2B5EF4-FFF2-40B4-BE49-F238E27FC236}">
                  <a16:creationId xmlns:a16="http://schemas.microsoft.com/office/drawing/2014/main" id="{AD98F1D2-68E4-080B-20BF-BD8E9C9E504B}"/>
                </a:ext>
              </a:extLst>
            </p:cNvPr>
            <p:cNvSpPr/>
            <p:nvPr/>
          </p:nvSpPr>
          <p:spPr>
            <a:xfrm>
              <a:off x="5144227" y="1350729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6" name="New Pkt">
              <a:extLst>
                <a:ext uri="{FF2B5EF4-FFF2-40B4-BE49-F238E27FC236}">
                  <a16:creationId xmlns:a16="http://schemas.microsoft.com/office/drawing/2014/main" id="{37876C1D-534A-3F84-D903-4F93908A6D13}"/>
                </a:ext>
              </a:extLst>
            </p:cNvPr>
            <p:cNvSpPr/>
            <p:nvPr/>
          </p:nvSpPr>
          <p:spPr>
            <a:xfrm>
              <a:off x="4727955" y="1350729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43" name="Sent Pkts">
            <a:extLst>
              <a:ext uri="{FF2B5EF4-FFF2-40B4-BE49-F238E27FC236}">
                <a16:creationId xmlns:a16="http://schemas.microsoft.com/office/drawing/2014/main" id="{DBE0CCA6-06F2-3097-5D62-44B0E472E624}"/>
              </a:ext>
            </a:extLst>
          </p:cNvPr>
          <p:cNvGrpSpPr/>
          <p:nvPr/>
        </p:nvGrpSpPr>
        <p:grpSpPr>
          <a:xfrm>
            <a:off x="2755634" y="1775837"/>
            <a:ext cx="757551" cy="243463"/>
            <a:chOff x="4727955" y="1350729"/>
            <a:chExt cx="757551" cy="243463"/>
          </a:xfrm>
        </p:grpSpPr>
        <p:sp>
          <p:nvSpPr>
            <p:cNvPr id="44" name="New Pkt">
              <a:extLst>
                <a:ext uri="{FF2B5EF4-FFF2-40B4-BE49-F238E27FC236}">
                  <a16:creationId xmlns:a16="http://schemas.microsoft.com/office/drawing/2014/main" id="{2F063265-49AF-7864-E700-39F2B5F4CBD6}"/>
                </a:ext>
              </a:extLst>
            </p:cNvPr>
            <p:cNvSpPr/>
            <p:nvPr/>
          </p:nvSpPr>
          <p:spPr>
            <a:xfrm>
              <a:off x="4936091" y="1350729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6" name="New Pkt">
              <a:extLst>
                <a:ext uri="{FF2B5EF4-FFF2-40B4-BE49-F238E27FC236}">
                  <a16:creationId xmlns:a16="http://schemas.microsoft.com/office/drawing/2014/main" id="{D66E4215-7083-1EEC-325F-5E084B213762}"/>
                </a:ext>
              </a:extLst>
            </p:cNvPr>
            <p:cNvSpPr/>
            <p:nvPr/>
          </p:nvSpPr>
          <p:spPr>
            <a:xfrm>
              <a:off x="5352362" y="1350729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7" name="New Pkt">
              <a:extLst>
                <a:ext uri="{FF2B5EF4-FFF2-40B4-BE49-F238E27FC236}">
                  <a16:creationId xmlns:a16="http://schemas.microsoft.com/office/drawing/2014/main" id="{C3B76EFA-D703-775F-FAD4-A92E546951B6}"/>
                </a:ext>
              </a:extLst>
            </p:cNvPr>
            <p:cNvSpPr/>
            <p:nvPr/>
          </p:nvSpPr>
          <p:spPr>
            <a:xfrm>
              <a:off x="5144227" y="1350729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50" name="New Pkt">
              <a:extLst>
                <a:ext uri="{FF2B5EF4-FFF2-40B4-BE49-F238E27FC236}">
                  <a16:creationId xmlns:a16="http://schemas.microsoft.com/office/drawing/2014/main" id="{8BE71DA6-2E77-DA98-758C-191997E8EFB4}"/>
                </a:ext>
              </a:extLst>
            </p:cNvPr>
            <p:cNvSpPr/>
            <p:nvPr/>
          </p:nvSpPr>
          <p:spPr>
            <a:xfrm>
              <a:off x="4727955" y="1350729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60" name="Graphic 59" descr="Close with solid fill">
            <a:extLst>
              <a:ext uri="{FF2B5EF4-FFF2-40B4-BE49-F238E27FC236}">
                <a16:creationId xmlns:a16="http://schemas.microsoft.com/office/drawing/2014/main" id="{524FC6FC-CDBF-5B90-09B4-A53D0700D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04240" y="1798310"/>
            <a:ext cx="198518" cy="19851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43CC5708-84CA-BC5C-CF18-0C2377400F52}"/>
              </a:ext>
            </a:extLst>
          </p:cNvPr>
          <p:cNvSpPr txBox="1"/>
          <p:nvPr/>
        </p:nvSpPr>
        <p:spPr>
          <a:xfrm>
            <a:off x="5739574" y="2652089"/>
            <a:ext cx="1913367" cy="1089660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1600" u="sng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Recovery Delay</a:t>
            </a:r>
          </a:p>
          <a:p>
            <a:pPr algn="ctr"/>
            <a:r>
              <a:rPr lang="en-IN" sz="1400" dirty="0">
                <a:latin typeface="Roboto" panose="02000000000000000000" pitchFamily="2" charset="0"/>
                <a:ea typeface="Roboto" panose="02000000000000000000" pitchFamily="2" charset="0"/>
              </a:rPr>
              <a:t>Combined delay 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of these </a:t>
            </a:r>
            <a:r>
              <a:rPr lang="en-IN" sz="1400" dirty="0">
                <a:latin typeface="Roboto" panose="02000000000000000000" pitchFamily="2" charset="0"/>
                <a:ea typeface="Roboto" panose="02000000000000000000" pitchFamily="2" charset="0"/>
              </a:rPr>
              <a:t>2 packet transmissions</a:t>
            </a:r>
            <a:endParaRPr lang="en-SG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2830144A-32DA-560A-BD45-3EDAE02874D0}"/>
              </a:ext>
            </a:extLst>
          </p:cNvPr>
          <p:cNvSpPr/>
          <p:nvPr/>
        </p:nvSpPr>
        <p:spPr>
          <a:xfrm>
            <a:off x="5512113" y="2562089"/>
            <a:ext cx="172712" cy="1000908"/>
          </a:xfrm>
          <a:prstGeom prst="rightBrace">
            <a:avLst>
              <a:gd name="adj1" fmla="val 50558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5" name="Picture 18" descr="Icon&#10;&#10;Description automatically generated">
            <a:extLst>
              <a:ext uri="{FF2B5EF4-FFF2-40B4-BE49-F238E27FC236}">
                <a16:creationId xmlns:a16="http://schemas.microsoft.com/office/drawing/2014/main" id="{FCDB8CB0-EBB3-72B6-60B2-DBA0F9759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995" y="2843038"/>
            <a:ext cx="548702" cy="548702"/>
          </a:xfrm>
          <a:prstGeom prst="rect">
            <a:avLst/>
          </a:prstGeom>
        </p:spPr>
      </p:pic>
      <p:cxnSp>
        <p:nvCxnSpPr>
          <p:cNvPr id="48" name="Straight Arrow Connector 23">
            <a:extLst>
              <a:ext uri="{FF2B5EF4-FFF2-40B4-BE49-F238E27FC236}">
                <a16:creationId xmlns:a16="http://schemas.microsoft.com/office/drawing/2014/main" id="{E6DAABFB-D983-7E8E-85B2-6E67B7B129AB}"/>
              </a:ext>
            </a:extLst>
          </p:cNvPr>
          <p:cNvCxnSpPr>
            <a:cxnSpLocks/>
          </p:cNvCxnSpPr>
          <p:nvPr/>
        </p:nvCxnSpPr>
        <p:spPr>
          <a:xfrm>
            <a:off x="3760967" y="1666001"/>
            <a:ext cx="1574358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35">
            <a:extLst>
              <a:ext uri="{FF2B5EF4-FFF2-40B4-BE49-F238E27FC236}">
                <a16:creationId xmlns:a16="http://schemas.microsoft.com/office/drawing/2014/main" id="{1CCB181C-E1FC-7B15-BE58-E56102343216}"/>
              </a:ext>
            </a:extLst>
          </p:cNvPr>
          <p:cNvSpPr txBox="1"/>
          <p:nvPr/>
        </p:nvSpPr>
        <p:spPr>
          <a:xfrm>
            <a:off x="3973309" y="1322175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Corruption</a:t>
            </a:r>
            <a:endParaRPr lang="en-SG" sz="16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3" name="Picture 18" descr="Icon&#10;&#10;Description automatically generated">
            <a:extLst>
              <a:ext uri="{FF2B5EF4-FFF2-40B4-BE49-F238E27FC236}">
                <a16:creationId xmlns:a16="http://schemas.microsoft.com/office/drawing/2014/main" id="{A2D9C4FF-D835-C9F9-BB80-77E826990D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842" y="2856833"/>
            <a:ext cx="548702" cy="548702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BF1889E7-811A-AAE1-1B77-5F018765480E}"/>
              </a:ext>
            </a:extLst>
          </p:cNvPr>
          <p:cNvSpPr/>
          <p:nvPr/>
        </p:nvSpPr>
        <p:spPr>
          <a:xfrm>
            <a:off x="0" y="1312669"/>
            <a:ext cx="9144000" cy="3890141"/>
          </a:xfrm>
          <a:custGeom>
            <a:avLst/>
            <a:gdLst>
              <a:gd name="connsiteX0" fmla="*/ 0 w 9144000"/>
              <a:gd name="connsiteY0" fmla="*/ 0 h 3890141"/>
              <a:gd name="connsiteX1" fmla="*/ 9144000 w 9144000"/>
              <a:gd name="connsiteY1" fmla="*/ 0 h 3890141"/>
              <a:gd name="connsiteX2" fmla="*/ 9144000 w 9144000"/>
              <a:gd name="connsiteY2" fmla="*/ 3890141 h 3890141"/>
              <a:gd name="connsiteX3" fmla="*/ 0 w 9144000"/>
              <a:gd name="connsiteY3" fmla="*/ 3890141 h 3890141"/>
              <a:gd name="connsiteX4" fmla="*/ 0 w 9144000"/>
              <a:gd name="connsiteY4" fmla="*/ 0 h 3890141"/>
              <a:gd name="connsiteX5" fmla="*/ 2916621 w 9144000"/>
              <a:gd name="connsiteY5" fmla="*/ 338356 h 3890141"/>
              <a:gd name="connsiteX6" fmla="*/ 2916621 w 9144000"/>
              <a:gd name="connsiteY6" fmla="*/ 2561294 h 3890141"/>
              <a:gd name="connsiteX7" fmla="*/ 7709338 w 9144000"/>
              <a:gd name="connsiteY7" fmla="*/ 2561294 h 3890141"/>
              <a:gd name="connsiteX8" fmla="*/ 7709338 w 9144000"/>
              <a:gd name="connsiteY8" fmla="*/ 1323701 h 3890141"/>
              <a:gd name="connsiteX9" fmla="*/ 6180083 w 9144000"/>
              <a:gd name="connsiteY9" fmla="*/ 1323701 h 3890141"/>
              <a:gd name="connsiteX10" fmla="*/ 6180083 w 9144000"/>
              <a:gd name="connsiteY10" fmla="*/ 338356 h 3890141"/>
              <a:gd name="connsiteX11" fmla="*/ 2916621 w 9144000"/>
              <a:gd name="connsiteY11" fmla="*/ 338356 h 389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3890141">
                <a:moveTo>
                  <a:pt x="0" y="0"/>
                </a:moveTo>
                <a:lnTo>
                  <a:pt x="9144000" y="0"/>
                </a:lnTo>
                <a:lnTo>
                  <a:pt x="9144000" y="3890141"/>
                </a:lnTo>
                <a:lnTo>
                  <a:pt x="0" y="3890141"/>
                </a:lnTo>
                <a:lnTo>
                  <a:pt x="0" y="0"/>
                </a:lnTo>
                <a:close/>
                <a:moveTo>
                  <a:pt x="2916621" y="338356"/>
                </a:moveTo>
                <a:lnTo>
                  <a:pt x="2916621" y="2561294"/>
                </a:lnTo>
                <a:lnTo>
                  <a:pt x="7709338" y="2561294"/>
                </a:lnTo>
                <a:lnTo>
                  <a:pt x="7709338" y="1323701"/>
                </a:lnTo>
                <a:lnTo>
                  <a:pt x="6180083" y="1323701"/>
                </a:lnTo>
                <a:lnTo>
                  <a:pt x="6180083" y="338356"/>
                </a:lnTo>
                <a:lnTo>
                  <a:pt x="2916621" y="338356"/>
                </a:lnTo>
                <a:close/>
              </a:path>
            </a:pathLst>
          </a:cu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G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35750E5-7D83-BCFE-52E5-B1A4B26807BF}"/>
              </a:ext>
            </a:extLst>
          </p:cNvPr>
          <p:cNvSpPr txBox="1"/>
          <p:nvPr/>
        </p:nvSpPr>
        <p:spPr>
          <a:xfrm>
            <a:off x="289485" y="3691762"/>
            <a:ext cx="7363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marR="0" lvl="0" indent="-904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 panose="02000000000000000000" pitchFamily="2" charset="0"/>
              <a:buChar char=" "/>
              <a:tabLst/>
              <a:defRPr/>
            </a:pPr>
            <a:r>
              <a:rPr kumimoji="0" lang="en-IN" sz="2000" b="0" i="0" u="none" strike="noStrike" kern="0" cap="none" spc="0" normalizeH="0" baseline="0" noProof="0" dirty="0">
                <a:ln>
                  <a:noFill/>
                </a:ln>
                <a:solidFill>
                  <a:srgbClr val="1A569C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Measurement Study</a:t>
            </a:r>
          </a:p>
          <a:p>
            <a:pPr marL="3429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 pitchFamily="2" charset="0"/>
              <a:buChar char="–"/>
              <a:tabLst/>
              <a:defRPr/>
            </a:pPr>
            <a:r>
              <a: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10 Gbps network with h/w timestamping on switches</a:t>
            </a:r>
          </a:p>
          <a:p>
            <a:pPr marL="114300" marR="0" lvl="1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* </a:t>
            </a:r>
            <a:r>
              <a:rPr lang="en-IN" sz="1200" dirty="0">
                <a:latin typeface="Roboto"/>
                <a:ea typeface="Roboto"/>
                <a:sym typeface="Roboto"/>
              </a:rPr>
              <a:t>m</a:t>
            </a: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ore details in the paper</a:t>
            </a:r>
          </a:p>
        </p:txBody>
      </p:sp>
    </p:spTree>
    <p:extLst>
      <p:ext uri="{BB962C8B-B14F-4D97-AF65-F5344CB8AC3E}">
        <p14:creationId xmlns:p14="http://schemas.microsoft.com/office/powerpoint/2010/main" val="305704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21528 -0.002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15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3457E-7 L 1.66667E-6 0.211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4" grpId="0" animBg="1"/>
      <p:bldP spid="49" grpId="0"/>
      <p:bldP spid="65" grpId="0" animBg="1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FF13-449E-E5E6-B189-5F5F2F0D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Measurement Study – potential recovery delay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5A02F-B04B-FD8F-23CC-835D1C800C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22BACD-1AD5-FDFC-290A-ED006A72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126842"/>
            <a:ext cx="8520600" cy="1442033"/>
          </a:xfrm>
        </p:spPr>
        <p:txBody>
          <a:bodyPr/>
          <a:lstStyle/>
          <a:p>
            <a:r>
              <a:rPr lang="en-IN" dirty="0"/>
              <a:t>Implication for latency-sensitive flows</a:t>
            </a:r>
          </a:p>
          <a:p>
            <a:pPr lvl="1"/>
            <a:r>
              <a:rPr lang="en-IN" dirty="0"/>
              <a:t>Smaller recovery delay </a:t>
            </a:r>
            <a:r>
              <a:rPr lang="en-IN" dirty="0">
                <a:sym typeface="Wingdings" panose="05000000000000000000" pitchFamily="2" charset="2"/>
              </a:rPr>
              <a:t> significantly reduce the increase in FCT due to packet loss</a:t>
            </a:r>
            <a:endParaRPr lang="en-IN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335C176-9B5C-143A-1478-4DC86EB8E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269306"/>
              </p:ext>
            </p:extLst>
          </p:nvPr>
        </p:nvGraphicFramePr>
        <p:xfrm>
          <a:off x="1482765" y="1195520"/>
          <a:ext cx="60960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007686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439761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33711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Link-local </a:t>
                      </a:r>
                      <a:r>
                        <a:rPr lang="en-IN" dirty="0" err="1"/>
                        <a:t>ReTx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End-to-end (kernel)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26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Mean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2.59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32.73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02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50%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2.59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32.50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199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99%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2.60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44.00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7315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6FE559-6024-9042-CB6E-8B7B41EAE63B}"/>
              </a:ext>
            </a:extLst>
          </p:cNvPr>
          <p:cNvSpPr txBox="1"/>
          <p:nvPr/>
        </p:nvSpPr>
        <p:spPr>
          <a:xfrm>
            <a:off x="2963672" y="858982"/>
            <a:ext cx="3134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Measured Recovery Delays in µs</a:t>
            </a:r>
            <a:endParaRPr lang="en-SG" sz="16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F0EF0A-65EC-6E4D-B77D-C705A2AAE35E}"/>
              </a:ext>
            </a:extLst>
          </p:cNvPr>
          <p:cNvGrpSpPr/>
          <p:nvPr/>
        </p:nvGrpSpPr>
        <p:grpSpPr>
          <a:xfrm>
            <a:off x="3512999" y="1937200"/>
            <a:ext cx="4959459" cy="741680"/>
            <a:chOff x="3438664" y="2769519"/>
            <a:chExt cx="4959459" cy="7416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999FB0-77C0-A2FB-CAB0-891259A8DE79}"/>
                </a:ext>
              </a:extLst>
            </p:cNvPr>
            <p:cNvSpPr/>
            <p:nvPr/>
          </p:nvSpPr>
          <p:spPr>
            <a:xfrm>
              <a:off x="3438664" y="2769519"/>
              <a:ext cx="2806811" cy="7416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A6AFD2-394E-2350-4E1D-AA81CDA9A13B}"/>
                </a:ext>
              </a:extLst>
            </p:cNvPr>
            <p:cNvSpPr txBox="1"/>
            <p:nvPr/>
          </p:nvSpPr>
          <p:spPr>
            <a:xfrm>
              <a:off x="7440810" y="2986470"/>
              <a:ext cx="9573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10x lower</a:t>
              </a:r>
              <a:endParaRPr lang="en-SG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33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ld graph" hidden="1">
            <a:extLst>
              <a:ext uri="{FF2B5EF4-FFF2-40B4-BE49-F238E27FC236}">
                <a16:creationId xmlns:a16="http://schemas.microsoft.com/office/drawing/2014/main" id="{8E5D84CC-110A-0A17-DE14-9C974B0780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2131" y="758961"/>
            <a:ext cx="7861129" cy="4221084"/>
          </a:xfrm>
          <a:prstGeom prst="rect">
            <a:avLst/>
          </a:prstGeom>
        </p:spPr>
      </p:pic>
      <p:pic>
        <p:nvPicPr>
          <p:cNvPr id="5" name="New graph">
            <a:extLst>
              <a:ext uri="{FF2B5EF4-FFF2-40B4-BE49-F238E27FC236}">
                <a16:creationId xmlns:a16="http://schemas.microsoft.com/office/drawing/2014/main" id="{DF27D91B-5823-1B12-CD9E-C003A362F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353" y="753173"/>
            <a:ext cx="7871907" cy="4226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1659A-01F4-5D87-7EF7-57C48EEF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Implication for </a:t>
            </a:r>
            <a:r>
              <a:rPr lang="en-IN" dirty="0">
                <a:sym typeface="Wingdings" panose="05000000000000000000" pitchFamily="2" charset="2"/>
              </a:rPr>
              <a:t>Throughput-sensitive </a:t>
            </a:r>
            <a:r>
              <a:rPr lang="en-IN" dirty="0"/>
              <a:t>TCP flows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8D62C-9C4A-310D-0C48-DE8F92258B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73391E-A48D-2DEF-BD2D-E84465B23669}"/>
              </a:ext>
            </a:extLst>
          </p:cNvPr>
          <p:cNvGrpSpPr/>
          <p:nvPr/>
        </p:nvGrpSpPr>
        <p:grpSpPr>
          <a:xfrm>
            <a:off x="2178466" y="700850"/>
            <a:ext cx="1446766" cy="429914"/>
            <a:chOff x="2672743" y="812310"/>
            <a:chExt cx="1446766" cy="42991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41BD6C-E3E8-D15B-BAE3-F193C7F789C3}"/>
                </a:ext>
              </a:extLst>
            </p:cNvPr>
            <p:cNvSpPr txBox="1"/>
            <p:nvPr/>
          </p:nvSpPr>
          <p:spPr>
            <a:xfrm>
              <a:off x="2672743" y="812310"/>
              <a:ext cx="1418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Roboto" panose="02000000000000000000" pitchFamily="2" charset="0"/>
                  <a:ea typeface="Roboto" panose="02000000000000000000" pitchFamily="2" charset="0"/>
                </a:rPr>
                <a:t>Duplicate ACKs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B6021C4-4BBA-8392-41A2-43D82BE60A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01020" y="1070670"/>
              <a:ext cx="120360" cy="1664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5B856E1-7F36-449B-A200-481AB5C045DD}"/>
                </a:ext>
              </a:extLst>
            </p:cNvPr>
            <p:cNvCxnSpPr/>
            <p:nvPr/>
          </p:nvCxnSpPr>
          <p:spPr>
            <a:xfrm flipH="1">
              <a:off x="2960023" y="1079018"/>
              <a:ext cx="72798" cy="1632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EAB9DA1-005A-390F-EE86-0099A64A29C7}"/>
                </a:ext>
              </a:extLst>
            </p:cNvPr>
            <p:cNvCxnSpPr>
              <a:cxnSpLocks/>
            </p:cNvCxnSpPr>
            <p:nvPr/>
          </p:nvCxnSpPr>
          <p:spPr>
            <a:xfrm>
              <a:off x="3942586" y="1093081"/>
              <a:ext cx="176923" cy="135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5482C01-B676-E621-F996-453DD0335162}"/>
              </a:ext>
            </a:extLst>
          </p:cNvPr>
          <p:cNvGrpSpPr/>
          <p:nvPr/>
        </p:nvGrpSpPr>
        <p:grpSpPr>
          <a:xfrm>
            <a:off x="1476384" y="1342905"/>
            <a:ext cx="1966105" cy="926823"/>
            <a:chOff x="2513653" y="567288"/>
            <a:chExt cx="1966105" cy="9268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9D4547-B8F5-A492-03B2-8EC2984D5CA9}"/>
                </a:ext>
              </a:extLst>
            </p:cNvPr>
            <p:cNvSpPr txBox="1"/>
            <p:nvPr/>
          </p:nvSpPr>
          <p:spPr>
            <a:xfrm>
              <a:off x="2513653" y="970891"/>
              <a:ext cx="1966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Does not immediately react to loss</a:t>
              </a:r>
              <a:endParaRPr lang="en-SG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75842C3-FCF3-954E-EA41-9C3E481F15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7667" y="567288"/>
              <a:ext cx="226660" cy="3659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9CF931-D20B-EF8A-6E1C-FD05A00AE153}"/>
              </a:ext>
            </a:extLst>
          </p:cNvPr>
          <p:cNvGrpSpPr/>
          <p:nvPr/>
        </p:nvGrpSpPr>
        <p:grpSpPr>
          <a:xfrm>
            <a:off x="2749807" y="1368408"/>
            <a:ext cx="1966105" cy="1406848"/>
            <a:chOff x="1769730" y="596072"/>
            <a:chExt cx="1966105" cy="14068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DD4351-5742-445B-B997-8AA466462C75}"/>
                </a:ext>
              </a:extLst>
            </p:cNvPr>
            <p:cNvSpPr txBox="1"/>
            <p:nvPr/>
          </p:nvSpPr>
          <p:spPr>
            <a:xfrm>
              <a:off x="1769730" y="1479700"/>
              <a:ext cx="1966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Reacts only after 3 subsequent data </a:t>
              </a:r>
              <a:r>
                <a:rPr lang="en-IN" dirty="0" err="1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pkts</a:t>
              </a:r>
              <a:endParaRPr lang="en-SG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7A1287F-CB90-D455-C457-6829E0A05D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2412" y="596072"/>
              <a:ext cx="182743" cy="8790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3C09A-13C1-D087-E3BF-8451674A0BA3}"/>
              </a:ext>
            </a:extLst>
          </p:cNvPr>
          <p:cNvGrpSpPr/>
          <p:nvPr/>
        </p:nvGrpSpPr>
        <p:grpSpPr>
          <a:xfrm>
            <a:off x="1763288" y="745654"/>
            <a:ext cx="2249334" cy="664504"/>
            <a:chOff x="1763288" y="745654"/>
            <a:chExt cx="2249334" cy="66450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CE4E96B-AD36-A38E-1FD1-388D31FE7052}"/>
                </a:ext>
              </a:extLst>
            </p:cNvPr>
            <p:cNvSpPr/>
            <p:nvPr/>
          </p:nvSpPr>
          <p:spPr>
            <a:xfrm>
              <a:off x="1951596" y="1044193"/>
              <a:ext cx="1882825" cy="36596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9BF87C-F365-FFC4-B5D7-B5FED5DA00B9}"/>
                </a:ext>
              </a:extLst>
            </p:cNvPr>
            <p:cNvSpPr txBox="1"/>
            <p:nvPr/>
          </p:nvSpPr>
          <p:spPr>
            <a:xfrm>
              <a:off x="1763288" y="745654"/>
              <a:ext cx="22493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TCP’s Reordering Window</a:t>
              </a:r>
              <a:endParaRPr lang="en-SG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C3D64CF-72B0-7F44-8B45-6EC5A7E2CBAB}"/>
              </a:ext>
            </a:extLst>
          </p:cNvPr>
          <p:cNvSpPr txBox="1"/>
          <p:nvPr/>
        </p:nvSpPr>
        <p:spPr>
          <a:xfrm>
            <a:off x="2102550" y="1444594"/>
            <a:ext cx="169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@10 Gbps: 3.69</a:t>
            </a:r>
            <a:r>
              <a:rPr lang="en-IN" dirty="0">
                <a:sym typeface="Wingdings" panose="05000000000000000000" pitchFamily="2" charset="2"/>
              </a:rPr>
              <a:t>µs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F0351B-1EF4-1D73-EB35-AED8FDF629AA}"/>
              </a:ext>
            </a:extLst>
          </p:cNvPr>
          <p:cNvSpPr txBox="1"/>
          <p:nvPr/>
        </p:nvSpPr>
        <p:spPr>
          <a:xfrm>
            <a:off x="1427685" y="1967536"/>
            <a:ext cx="2768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Link-local recovery delay: 2.60</a:t>
            </a:r>
            <a:r>
              <a:rPr lang="en-IN" dirty="0">
                <a:sym typeface="Wingdings" panose="05000000000000000000" pitchFamily="2" charset="2"/>
              </a:rPr>
              <a:t>µs</a:t>
            </a:r>
          </a:p>
          <a:p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(measurements)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7" name="Half Frame 36">
            <a:extLst>
              <a:ext uri="{FF2B5EF4-FFF2-40B4-BE49-F238E27FC236}">
                <a16:creationId xmlns:a16="http://schemas.microsoft.com/office/drawing/2014/main" id="{42615C63-055C-F257-AF4A-EBF77A7E2F27}"/>
              </a:ext>
            </a:extLst>
          </p:cNvPr>
          <p:cNvSpPr/>
          <p:nvPr/>
        </p:nvSpPr>
        <p:spPr>
          <a:xfrm rot="11043721">
            <a:off x="3409466" y="1765662"/>
            <a:ext cx="135230" cy="135230"/>
          </a:xfrm>
          <a:prstGeom prst="halfFrame">
            <a:avLst>
              <a:gd name="adj1" fmla="val 14414"/>
              <a:gd name="adj2" fmla="val 1441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B499C2-418F-FCC2-DC86-F48B3AC71F90}"/>
              </a:ext>
            </a:extLst>
          </p:cNvPr>
          <p:cNvGrpSpPr/>
          <p:nvPr/>
        </p:nvGrpSpPr>
        <p:grpSpPr>
          <a:xfrm>
            <a:off x="3903476" y="862398"/>
            <a:ext cx="1639760" cy="420232"/>
            <a:chOff x="4227988" y="1081359"/>
            <a:chExt cx="1639760" cy="420232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241B09A-238C-95BD-5078-0A02527FA8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27988" y="1244301"/>
              <a:ext cx="344012" cy="2572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C0450B2-AA72-961B-3CCD-F435753A61B9}"/>
                </a:ext>
              </a:extLst>
            </p:cNvPr>
            <p:cNvSpPr txBox="1"/>
            <p:nvPr/>
          </p:nvSpPr>
          <p:spPr>
            <a:xfrm>
              <a:off x="4520904" y="1081359"/>
              <a:ext cx="13468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accent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Reduces </a:t>
              </a:r>
              <a:r>
                <a:rPr lang="en-IN" dirty="0" err="1">
                  <a:solidFill>
                    <a:schemeClr val="accent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cwnd</a:t>
              </a:r>
              <a:endParaRPr lang="en-SG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41" name="Open" hidden="1">
            <a:extLst>
              <a:ext uri="{FF2B5EF4-FFF2-40B4-BE49-F238E27FC236}">
                <a16:creationId xmlns:a16="http://schemas.microsoft.com/office/drawing/2014/main" id="{10BFDAEE-1C35-86A1-3268-5BA35034F4AE}"/>
              </a:ext>
            </a:extLst>
          </p:cNvPr>
          <p:cNvSpPr txBox="1"/>
          <p:nvPr/>
        </p:nvSpPr>
        <p:spPr>
          <a:xfrm>
            <a:off x="1531230" y="4036482"/>
            <a:ext cx="572570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Open</a:t>
            </a:r>
          </a:p>
        </p:txBody>
      </p:sp>
      <p:sp>
        <p:nvSpPr>
          <p:cNvPr id="45" name="Disorder" hidden="1">
            <a:extLst>
              <a:ext uri="{FF2B5EF4-FFF2-40B4-BE49-F238E27FC236}">
                <a16:creationId xmlns:a16="http://schemas.microsoft.com/office/drawing/2014/main" id="{7B0A846B-5836-3826-9143-ABB74A20A3D3}"/>
              </a:ext>
            </a:extLst>
          </p:cNvPr>
          <p:cNvSpPr txBox="1"/>
          <p:nvPr/>
        </p:nvSpPr>
        <p:spPr>
          <a:xfrm>
            <a:off x="2426202" y="3878551"/>
            <a:ext cx="875865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Disorder</a:t>
            </a:r>
          </a:p>
        </p:txBody>
      </p:sp>
      <p:sp>
        <p:nvSpPr>
          <p:cNvPr id="46" name="Recovery" hidden="1">
            <a:extLst>
              <a:ext uri="{FF2B5EF4-FFF2-40B4-BE49-F238E27FC236}">
                <a16:creationId xmlns:a16="http://schemas.microsoft.com/office/drawing/2014/main" id="{B5DD09E9-CEA8-EC83-7AE7-3C9A8A0DA028}"/>
              </a:ext>
            </a:extLst>
          </p:cNvPr>
          <p:cNvSpPr txBox="1"/>
          <p:nvPr/>
        </p:nvSpPr>
        <p:spPr>
          <a:xfrm>
            <a:off x="4400191" y="3626904"/>
            <a:ext cx="875865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dirty="0"/>
              <a:t>Recovery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03CA7E-8F98-FC39-CD8C-D1FBE9A48F2E}"/>
              </a:ext>
            </a:extLst>
          </p:cNvPr>
          <p:cNvGrpSpPr/>
          <p:nvPr/>
        </p:nvGrpSpPr>
        <p:grpSpPr>
          <a:xfrm>
            <a:off x="0" y="2856162"/>
            <a:ext cx="9144000" cy="2287338"/>
            <a:chOff x="0" y="2856162"/>
            <a:chExt cx="9144000" cy="2287338"/>
          </a:xfrm>
        </p:grpSpPr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92DC8A3A-2CD5-1383-F3A2-06181AB42954}"/>
                </a:ext>
              </a:extLst>
            </p:cNvPr>
            <p:cNvSpPr/>
            <p:nvPr/>
          </p:nvSpPr>
          <p:spPr>
            <a:xfrm>
              <a:off x="0" y="2856162"/>
              <a:ext cx="9144000" cy="2287338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39" name="Conclusion Text">
              <a:extLst>
                <a:ext uri="{FF2B5EF4-FFF2-40B4-BE49-F238E27FC236}">
                  <a16:creationId xmlns:a16="http://schemas.microsoft.com/office/drawing/2014/main" id="{082913F9-E0B4-29D3-7E19-433098EE93E6}"/>
                </a:ext>
              </a:extLst>
            </p:cNvPr>
            <p:cNvSpPr txBox="1"/>
            <p:nvPr/>
          </p:nvSpPr>
          <p:spPr>
            <a:xfrm>
              <a:off x="377653" y="3874424"/>
              <a:ext cx="8499305" cy="785986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24110" tIns="24110" rIns="24110" bIns="24110">
              <a:spAutoFit/>
            </a:bodyPr>
            <a:lstStyle/>
            <a:p>
              <a:pPr algn="ctr" defTabSz="482163" hangingPunct="0">
                <a:spcAft>
                  <a:spcPts val="600"/>
                </a:spcAft>
              </a:pPr>
              <a:r>
                <a:rPr lang="en-US" altLang="zh-CN" sz="1900" dirty="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  <a:sym typeface="Arial" charset="0"/>
                </a:rPr>
                <a:t>We can retransmit a lost packet out-of-order within </a:t>
              </a:r>
              <a:r>
                <a:rPr lang="en-IN" altLang="zh-CN" sz="1900" dirty="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  <a:sym typeface="Arial" charset="0"/>
                </a:rPr>
                <a:t>TCP’s reordering window:</a:t>
              </a:r>
            </a:p>
            <a:p>
              <a:pPr marL="3175" algn="ctr" defTabSz="482163" hangingPunct="0">
                <a:spcAft>
                  <a:spcPts val="600"/>
                </a:spcAft>
              </a:pPr>
              <a:r>
                <a:rPr lang="en-US" altLang="zh-CN" sz="1900" dirty="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  <a:sym typeface="Wingdings" panose="05000000000000000000" pitchFamily="2" charset="2"/>
                </a:rPr>
                <a:t> </a:t>
              </a:r>
              <a:r>
                <a:rPr lang="en-US" altLang="zh-CN" sz="1900" dirty="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  <a:sym typeface="Arial" charset="0"/>
                </a:rPr>
                <a:t>Prevent triple </a:t>
              </a:r>
              <a:r>
                <a:rPr lang="en-IN" altLang="zh-CN" sz="1900" dirty="0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  <a:sym typeface="Arial" charset="0"/>
                </a:rPr>
                <a:t>duplicate ACKs and thus reduction of </a:t>
              </a:r>
              <a:r>
                <a:rPr lang="en-IN" altLang="zh-CN" sz="1900" dirty="0" err="1"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  <a:sym typeface="Arial" charset="0"/>
                </a:rPr>
                <a:t>cwnd</a:t>
              </a:r>
              <a:endParaRPr lang="en-IN" altLang="zh-CN" sz="1900" dirty="0">
                <a:latin typeface="Roboto" panose="02000000000000000000" pitchFamily="2" charset="0"/>
                <a:ea typeface="Roboto" panose="02000000000000000000" pitchFamily="2" charset="0"/>
                <a:cs typeface="Arial" charset="0"/>
                <a:sym typeface="Arial" charset="0"/>
              </a:endParaRPr>
            </a:p>
          </p:txBody>
        </p:sp>
      </p:grpSp>
      <p:grpSp>
        <p:nvGrpSpPr>
          <p:cNvPr id="8" name="Assumes reordering">
            <a:extLst>
              <a:ext uri="{FF2B5EF4-FFF2-40B4-BE49-F238E27FC236}">
                <a16:creationId xmlns:a16="http://schemas.microsoft.com/office/drawing/2014/main" id="{4D620DE3-DEBC-FF6A-D0AF-3CB7B3D2B360}"/>
              </a:ext>
            </a:extLst>
          </p:cNvPr>
          <p:cNvGrpSpPr/>
          <p:nvPr/>
        </p:nvGrpSpPr>
        <p:grpSpPr>
          <a:xfrm>
            <a:off x="3976308" y="805077"/>
            <a:ext cx="2664484" cy="523220"/>
            <a:chOff x="3976308" y="805077"/>
            <a:chExt cx="2664484" cy="523220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5A3FEAC-4CD6-C93F-0FCF-77DF7FF69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76308" y="820240"/>
              <a:ext cx="475531" cy="47553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268D5E-89FE-A4B9-9A50-AA6A2BBDC696}"/>
                </a:ext>
              </a:extLst>
            </p:cNvPr>
            <p:cNvSpPr txBox="1"/>
            <p:nvPr/>
          </p:nvSpPr>
          <p:spPr>
            <a:xfrm>
              <a:off x="4391457" y="805077"/>
              <a:ext cx="22493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latin typeface="Roboto" panose="02000000000000000000" pitchFamily="2" charset="0"/>
                  <a:ea typeface="Roboto" panose="02000000000000000000" pitchFamily="2" charset="0"/>
                </a:rPr>
                <a:t>First assumes, reordering and not loss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3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3347-AFB9-413A-AFE4-D1C890BD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Insight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56DED-5211-4DBD-95C5-3DFA7CD49F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F3E117-B33C-7DB2-631C-AEBF94D3CC32}"/>
              </a:ext>
            </a:extLst>
          </p:cNvPr>
          <p:cNvGrpSpPr/>
          <p:nvPr/>
        </p:nvGrpSpPr>
        <p:grpSpPr>
          <a:xfrm>
            <a:off x="5563404" y="1636689"/>
            <a:ext cx="3204547" cy="2481071"/>
            <a:chOff x="5563404" y="1636689"/>
            <a:chExt cx="3204547" cy="2481071"/>
          </a:xfrm>
        </p:grpSpPr>
        <p:grpSp>
          <p:nvGrpSpPr>
            <p:cNvPr id="7" name="Group 131">
              <a:extLst>
                <a:ext uri="{FF2B5EF4-FFF2-40B4-BE49-F238E27FC236}">
                  <a16:creationId xmlns:a16="http://schemas.microsoft.com/office/drawing/2014/main" id="{77A8213B-AC62-4C1F-8FD4-64872116C3B3}"/>
                </a:ext>
              </a:extLst>
            </p:cNvPr>
            <p:cNvGrpSpPr/>
            <p:nvPr/>
          </p:nvGrpSpPr>
          <p:grpSpPr>
            <a:xfrm>
              <a:off x="6129312" y="1636689"/>
              <a:ext cx="2638639" cy="2481071"/>
              <a:chOff x="3687493" y="3072067"/>
              <a:chExt cx="2638639" cy="2481071"/>
            </a:xfrm>
          </p:grpSpPr>
          <p:sp>
            <p:nvSpPr>
              <p:cNvPr id="14" name="Google Shape;1249;p37">
                <a:extLst>
                  <a:ext uri="{FF2B5EF4-FFF2-40B4-BE49-F238E27FC236}">
                    <a16:creationId xmlns:a16="http://schemas.microsoft.com/office/drawing/2014/main" id="{51CA032A-F023-480A-9B8A-40BA7470FD5E}"/>
                  </a:ext>
                </a:extLst>
              </p:cNvPr>
              <p:cNvSpPr txBox="1"/>
              <p:nvPr/>
            </p:nvSpPr>
            <p:spPr>
              <a:xfrm>
                <a:off x="3687493" y="4778794"/>
                <a:ext cx="2638639" cy="7743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600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By avoiding end-host based loss recovery &amp; </a:t>
                </a:r>
                <a:r>
                  <a:rPr lang="en-IN" sz="1600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reduction of </a:t>
                </a:r>
                <a:r>
                  <a:rPr lang="en-IN" sz="1600" dirty="0" err="1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cwnd</a:t>
                </a:r>
                <a:endParaRPr sz="1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5" name="Google Shape;1258;p37">
                <a:extLst>
                  <a:ext uri="{FF2B5EF4-FFF2-40B4-BE49-F238E27FC236}">
                    <a16:creationId xmlns:a16="http://schemas.microsoft.com/office/drawing/2014/main" id="{8DFBE933-F13C-4702-8FE8-CEB72E07BDCA}"/>
                  </a:ext>
                </a:extLst>
              </p:cNvPr>
              <p:cNvSpPr txBox="1"/>
              <p:nvPr/>
            </p:nvSpPr>
            <p:spPr>
              <a:xfrm>
                <a:off x="3757932" y="4118414"/>
                <a:ext cx="2497763" cy="584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Prevent </a:t>
                </a:r>
                <a:r>
                  <a:rPr lang="en-IN" sz="1800" b="1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performance degradation</a:t>
                </a:r>
                <a:endParaRPr sz="18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pic>
            <p:nvPicPr>
              <p:cNvPr id="16" name="Picture 15" descr="Icon&#10;&#10;Description automatically generated">
                <a:extLst>
                  <a:ext uri="{FF2B5EF4-FFF2-40B4-BE49-F238E27FC236}">
                    <a16:creationId xmlns:a16="http://schemas.microsoft.com/office/drawing/2014/main" id="{7CC8B9AC-622C-479B-8BB1-531C4D47E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5850" y="3072067"/>
                <a:ext cx="941926" cy="941926"/>
              </a:xfrm>
              <a:prstGeom prst="rect">
                <a:avLst/>
              </a:prstGeom>
            </p:spPr>
          </p:pic>
        </p:grpSp>
        <p:sp>
          <p:nvSpPr>
            <p:cNvPr id="8" name="Right Arrow 45">
              <a:extLst>
                <a:ext uri="{FF2B5EF4-FFF2-40B4-BE49-F238E27FC236}">
                  <a16:creationId xmlns:a16="http://schemas.microsoft.com/office/drawing/2014/main" id="{EA492A3F-F639-4C93-B42F-192B7CE1237A}"/>
                </a:ext>
              </a:extLst>
            </p:cNvPr>
            <p:cNvSpPr/>
            <p:nvPr/>
          </p:nvSpPr>
          <p:spPr>
            <a:xfrm rot="10800000" flipH="1">
              <a:off x="5563404" y="2655071"/>
              <a:ext cx="534744" cy="3077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E1E0F28-F275-4F43-8E81-58DEAC047748}"/>
              </a:ext>
            </a:extLst>
          </p:cNvPr>
          <p:cNvGrpSpPr/>
          <p:nvPr/>
        </p:nvGrpSpPr>
        <p:grpSpPr>
          <a:xfrm>
            <a:off x="184052" y="1645115"/>
            <a:ext cx="2663930" cy="1999332"/>
            <a:chOff x="143818" y="2830624"/>
            <a:chExt cx="2663930" cy="1999332"/>
          </a:xfrm>
        </p:grpSpPr>
        <p:pic>
          <p:nvPicPr>
            <p:cNvPr id="11" name="Picture 10" descr="Icon&#10;&#10;Description automatically generated">
              <a:extLst>
                <a:ext uri="{FF2B5EF4-FFF2-40B4-BE49-F238E27FC236}">
                  <a16:creationId xmlns:a16="http://schemas.microsoft.com/office/drawing/2014/main" id="{918A6F54-C9CB-4483-9290-0A51B5F7E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2286" y="2830624"/>
              <a:ext cx="986995" cy="986995"/>
            </a:xfrm>
            <a:prstGeom prst="rect">
              <a:avLst/>
            </a:prstGeom>
          </p:spPr>
        </p:pic>
        <p:sp>
          <p:nvSpPr>
            <p:cNvPr id="12" name="Google Shape;1249;p37">
              <a:extLst>
                <a:ext uri="{FF2B5EF4-FFF2-40B4-BE49-F238E27FC236}">
                  <a16:creationId xmlns:a16="http://schemas.microsoft.com/office/drawing/2014/main" id="{6CBBD401-D286-467A-AD9E-F0E57DF07A95}"/>
                </a:ext>
              </a:extLst>
            </p:cNvPr>
            <p:cNvSpPr txBox="1"/>
            <p:nvPr/>
          </p:nvSpPr>
          <p:spPr>
            <a:xfrm>
              <a:off x="143818" y="4528925"/>
              <a:ext cx="2663930" cy="301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in the network dataplane</a:t>
              </a:r>
              <a:endParaRPr sz="16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" name="Google Shape;1258;p37">
              <a:extLst>
                <a:ext uri="{FF2B5EF4-FFF2-40B4-BE49-F238E27FC236}">
                  <a16:creationId xmlns:a16="http://schemas.microsoft.com/office/drawing/2014/main" id="{F26E8084-4F20-4804-AACD-C9876403CC65}"/>
                </a:ext>
              </a:extLst>
            </p:cNvPr>
            <p:cNvSpPr txBox="1"/>
            <p:nvPr/>
          </p:nvSpPr>
          <p:spPr>
            <a:xfrm>
              <a:off x="407902" y="3983690"/>
              <a:ext cx="2220032" cy="435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Fast out-of-order Recovery</a:t>
              </a:r>
              <a:endParaRPr sz="18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1C67D38-47F8-0127-D7B9-9FA881B33F99}"/>
              </a:ext>
            </a:extLst>
          </p:cNvPr>
          <p:cNvGrpSpPr/>
          <p:nvPr/>
        </p:nvGrpSpPr>
        <p:grpSpPr>
          <a:xfrm>
            <a:off x="2738271" y="1645115"/>
            <a:ext cx="2825133" cy="1732437"/>
            <a:chOff x="2738271" y="1645115"/>
            <a:chExt cx="2825133" cy="1732437"/>
          </a:xfrm>
        </p:grpSpPr>
        <p:grpSp>
          <p:nvGrpSpPr>
            <p:cNvPr id="6" name="Group 132">
              <a:extLst>
                <a:ext uri="{FF2B5EF4-FFF2-40B4-BE49-F238E27FC236}">
                  <a16:creationId xmlns:a16="http://schemas.microsoft.com/office/drawing/2014/main" id="{8BCFBC85-199A-4B8D-BAE4-907A36DA46D4}"/>
                </a:ext>
              </a:extLst>
            </p:cNvPr>
            <p:cNvGrpSpPr/>
            <p:nvPr/>
          </p:nvGrpSpPr>
          <p:grpSpPr>
            <a:xfrm>
              <a:off x="3557065" y="1645115"/>
              <a:ext cx="2006339" cy="1732437"/>
              <a:chOff x="1727486" y="3049573"/>
              <a:chExt cx="2006339" cy="1732437"/>
            </a:xfrm>
          </p:grpSpPr>
          <p:sp>
            <p:nvSpPr>
              <p:cNvPr id="17" name="Google Shape;1249;p37">
                <a:extLst>
                  <a:ext uri="{FF2B5EF4-FFF2-40B4-BE49-F238E27FC236}">
                    <a16:creationId xmlns:a16="http://schemas.microsoft.com/office/drawing/2014/main" id="{AC434362-AD91-408F-A653-3C7482CBF970}"/>
                  </a:ext>
                </a:extLst>
              </p:cNvPr>
              <p:cNvSpPr txBox="1"/>
              <p:nvPr/>
            </p:nvSpPr>
            <p:spPr>
              <a:xfrm>
                <a:off x="1727486" y="4494910"/>
                <a:ext cx="1863163" cy="28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600" dirty="0">
                    <a:latin typeface="Fira Sans"/>
                    <a:ea typeface="Fira Sans"/>
                    <a:cs typeface="Fira Sans"/>
                    <a:sym typeface="Fira Sans"/>
                  </a:rPr>
                  <a:t>for</a:t>
                </a:r>
                <a:r>
                  <a:rPr lang="en-IN" sz="1600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 </a:t>
                </a:r>
                <a:r>
                  <a:rPr lang="en" sz="1600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end-host TCP</a:t>
                </a:r>
                <a:endParaRPr sz="1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8" name="Google Shape;1258;p37">
                <a:extLst>
                  <a:ext uri="{FF2B5EF4-FFF2-40B4-BE49-F238E27FC236}">
                    <a16:creationId xmlns:a16="http://schemas.microsoft.com/office/drawing/2014/main" id="{F7C9851C-9134-4E95-8920-3250056392D9}"/>
                  </a:ext>
                </a:extLst>
              </p:cNvPr>
              <p:cNvSpPr txBox="1"/>
              <p:nvPr/>
            </p:nvSpPr>
            <p:spPr>
              <a:xfrm>
                <a:off x="1792269" y="4127910"/>
                <a:ext cx="1941556" cy="28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Loss </a:t>
                </a:r>
                <a:r>
                  <a:rPr lang="en" sz="1800" b="1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Wingdings" panose="05000000000000000000" pitchFamily="2" charset="2"/>
                  </a:rPr>
                  <a:t> </a:t>
                </a:r>
                <a:r>
                  <a:rPr lang="en" sz="1800" b="1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reorder</a:t>
                </a:r>
                <a:endParaRPr sz="18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pic>
            <p:nvPicPr>
              <p:cNvPr id="19" name="Picture 18" descr="Icon&#10;&#10;Description automatically generated">
                <a:extLst>
                  <a:ext uri="{FF2B5EF4-FFF2-40B4-BE49-F238E27FC236}">
                    <a16:creationId xmlns:a16="http://schemas.microsoft.com/office/drawing/2014/main" id="{9D4315DB-6431-4002-B2C3-205178070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3096" y="3049573"/>
                <a:ext cx="986995" cy="986995"/>
              </a:xfrm>
              <a:prstGeom prst="rect">
                <a:avLst/>
              </a:prstGeom>
            </p:spPr>
          </p:pic>
        </p:grpSp>
        <p:sp>
          <p:nvSpPr>
            <p:cNvPr id="10" name="Right Arrow 45">
              <a:extLst>
                <a:ext uri="{FF2B5EF4-FFF2-40B4-BE49-F238E27FC236}">
                  <a16:creationId xmlns:a16="http://schemas.microsoft.com/office/drawing/2014/main" id="{2888C8A1-52E6-4DEC-AC18-F01C3C2F04C7}"/>
                </a:ext>
              </a:extLst>
            </p:cNvPr>
            <p:cNvSpPr/>
            <p:nvPr/>
          </p:nvSpPr>
          <p:spPr>
            <a:xfrm rot="10800000" flipH="1">
              <a:off x="2738271" y="2636791"/>
              <a:ext cx="534744" cy="3077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</p:spTree>
    <p:extLst>
      <p:ext uri="{BB962C8B-B14F-4D97-AF65-F5344CB8AC3E}">
        <p14:creationId xmlns:p14="http://schemas.microsoft.com/office/powerpoint/2010/main" val="35434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173E-59B4-2084-855A-F8C6F4A4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LinkGuardian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9259B-87D6-BFA9-F306-118BF929A0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29CD04-73B4-5192-E86D-7A061FD668B3}"/>
              </a:ext>
            </a:extLst>
          </p:cNvPr>
          <p:cNvGrpSpPr/>
          <p:nvPr/>
        </p:nvGrpSpPr>
        <p:grpSpPr>
          <a:xfrm>
            <a:off x="186582" y="1597455"/>
            <a:ext cx="2682143" cy="2563869"/>
            <a:chOff x="186582" y="1597455"/>
            <a:chExt cx="2682143" cy="2563869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212E6BBD-6301-9244-DA89-8F212C4D3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2691" y="1597455"/>
              <a:ext cx="1349923" cy="1349923"/>
            </a:xfrm>
            <a:prstGeom prst="rect">
              <a:avLst/>
            </a:prstGeom>
          </p:spPr>
        </p:pic>
        <p:sp>
          <p:nvSpPr>
            <p:cNvPr id="9" name="Google Shape;1249;p37">
              <a:extLst>
                <a:ext uri="{FF2B5EF4-FFF2-40B4-BE49-F238E27FC236}">
                  <a16:creationId xmlns:a16="http://schemas.microsoft.com/office/drawing/2014/main" id="{91D59C86-AB9A-F691-06BF-CB542EB711AA}"/>
                </a:ext>
              </a:extLst>
            </p:cNvPr>
            <p:cNvSpPr txBox="1"/>
            <p:nvPr/>
          </p:nvSpPr>
          <p:spPr>
            <a:xfrm>
              <a:off x="431798" y="3725503"/>
              <a:ext cx="2191707" cy="435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Runs normally when no link is corrupting</a:t>
              </a:r>
              <a:endParaRPr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0" name="Google Shape;1258;p37">
              <a:extLst>
                <a:ext uri="{FF2B5EF4-FFF2-40B4-BE49-F238E27FC236}">
                  <a16:creationId xmlns:a16="http://schemas.microsoft.com/office/drawing/2014/main" id="{10F80DE3-32EC-9D1A-19D6-E24C32637386}"/>
                </a:ext>
              </a:extLst>
            </p:cNvPr>
            <p:cNvSpPr txBox="1"/>
            <p:nvPr/>
          </p:nvSpPr>
          <p:spPr>
            <a:xfrm>
              <a:off x="186582" y="3161926"/>
              <a:ext cx="2682143" cy="435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Network w/ LinkGuardian</a:t>
              </a:r>
              <a:endParaRPr sz="18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4524E4-445D-B623-F3D1-112BC6228DF0}"/>
              </a:ext>
            </a:extLst>
          </p:cNvPr>
          <p:cNvGrpSpPr/>
          <p:nvPr/>
        </p:nvGrpSpPr>
        <p:grpSpPr>
          <a:xfrm>
            <a:off x="2846235" y="1597455"/>
            <a:ext cx="2682143" cy="2429079"/>
            <a:chOff x="2846235" y="1597455"/>
            <a:chExt cx="2682143" cy="2429079"/>
          </a:xfrm>
        </p:grpSpPr>
        <p:pic>
          <p:nvPicPr>
            <p:cNvPr id="6" name="Picture 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0C7BFFD-554A-481E-9211-F72C9CA23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2345" y="1597455"/>
              <a:ext cx="1349924" cy="1349924"/>
            </a:xfrm>
            <a:prstGeom prst="rect">
              <a:avLst/>
            </a:prstGeom>
          </p:spPr>
        </p:pic>
        <p:sp>
          <p:nvSpPr>
            <p:cNvPr id="11" name="Google Shape;1258;p37">
              <a:extLst>
                <a:ext uri="{FF2B5EF4-FFF2-40B4-BE49-F238E27FC236}">
                  <a16:creationId xmlns:a16="http://schemas.microsoft.com/office/drawing/2014/main" id="{617B7DE5-40BE-E501-728C-A3DBF54C633D}"/>
                </a:ext>
              </a:extLst>
            </p:cNvPr>
            <p:cNvSpPr txBox="1"/>
            <p:nvPr/>
          </p:nvSpPr>
          <p:spPr>
            <a:xfrm>
              <a:off x="2846235" y="3161925"/>
              <a:ext cx="2682143" cy="435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8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Monitor the links for packet corruption</a:t>
              </a:r>
              <a:endParaRPr sz="18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2" name="Google Shape;1249;p37">
              <a:extLst>
                <a:ext uri="{FF2B5EF4-FFF2-40B4-BE49-F238E27FC236}">
                  <a16:creationId xmlns:a16="http://schemas.microsoft.com/office/drawing/2014/main" id="{E64263C5-8426-97D3-E8BE-7131130D206E}"/>
                </a:ext>
              </a:extLst>
            </p:cNvPr>
            <p:cNvSpPr txBox="1"/>
            <p:nvPr/>
          </p:nvSpPr>
          <p:spPr>
            <a:xfrm>
              <a:off x="3003547" y="3725503"/>
              <a:ext cx="2367517" cy="301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Using existing techniques</a:t>
              </a:r>
              <a:endParaRPr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F42F32-AFED-21B1-ACD3-B43F93B1F45F}"/>
              </a:ext>
            </a:extLst>
          </p:cNvPr>
          <p:cNvGrpSpPr/>
          <p:nvPr/>
        </p:nvGrpSpPr>
        <p:grpSpPr>
          <a:xfrm>
            <a:off x="6754211" y="1506880"/>
            <a:ext cx="2367517" cy="3037296"/>
            <a:chOff x="6754211" y="1506880"/>
            <a:chExt cx="2367517" cy="3037296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006C6678-8497-883E-F433-52B36FE60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1386" y="1506880"/>
              <a:ext cx="1531072" cy="1531072"/>
            </a:xfrm>
            <a:prstGeom prst="rect">
              <a:avLst/>
            </a:prstGeom>
          </p:spPr>
        </p:pic>
        <p:sp>
          <p:nvSpPr>
            <p:cNvPr id="15" name="Google Shape;1258;p37">
              <a:extLst>
                <a:ext uri="{FF2B5EF4-FFF2-40B4-BE49-F238E27FC236}">
                  <a16:creationId xmlns:a16="http://schemas.microsoft.com/office/drawing/2014/main" id="{D4297A4D-6652-1EF4-3C04-42B76CD60288}"/>
                </a:ext>
              </a:extLst>
            </p:cNvPr>
            <p:cNvSpPr txBox="1"/>
            <p:nvPr/>
          </p:nvSpPr>
          <p:spPr>
            <a:xfrm>
              <a:off x="6968381" y="3161924"/>
              <a:ext cx="1939179" cy="435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8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Activate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800" b="1" dirty="0" err="1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LinkGuardian</a:t>
              </a:r>
              <a:endParaRPr sz="18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6" name="Google Shape;1249;p37">
              <a:extLst>
                <a:ext uri="{FF2B5EF4-FFF2-40B4-BE49-F238E27FC236}">
                  <a16:creationId xmlns:a16="http://schemas.microsoft.com/office/drawing/2014/main" id="{4D907202-3331-5313-FE1A-687DEB33FF1E}"/>
                </a:ext>
              </a:extLst>
            </p:cNvPr>
            <p:cNvSpPr txBox="1"/>
            <p:nvPr/>
          </p:nvSpPr>
          <p:spPr>
            <a:xfrm>
              <a:off x="6754211" y="3716785"/>
              <a:ext cx="2367517" cy="827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LinkGuardian</a:t>
              </a:r>
              <a:r>
                <a:rPr lang="en-IN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 protocol runs entirely in the </a:t>
              </a:r>
              <a:r>
                <a:rPr lang="en-IN" dirty="0" err="1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dataplane</a:t>
              </a:r>
              <a:endParaRPr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4A6701C-B42B-BCFE-712E-DC27B641052B}"/>
              </a:ext>
            </a:extLst>
          </p:cNvPr>
          <p:cNvGrpSpPr/>
          <p:nvPr/>
        </p:nvGrpSpPr>
        <p:grpSpPr>
          <a:xfrm>
            <a:off x="5076497" y="2217769"/>
            <a:ext cx="1994337" cy="584325"/>
            <a:chOff x="3648144" y="896009"/>
            <a:chExt cx="1994337" cy="584325"/>
          </a:xfrm>
        </p:grpSpPr>
        <p:sp>
          <p:nvSpPr>
            <p:cNvPr id="18" name="Right Arrow 45">
              <a:extLst>
                <a:ext uri="{FF2B5EF4-FFF2-40B4-BE49-F238E27FC236}">
                  <a16:creationId xmlns:a16="http://schemas.microsoft.com/office/drawing/2014/main" id="{7859961C-3CCF-8C9B-7129-061F382E48BC}"/>
                </a:ext>
              </a:extLst>
            </p:cNvPr>
            <p:cNvSpPr/>
            <p:nvPr/>
          </p:nvSpPr>
          <p:spPr>
            <a:xfrm rot="10800000" flipH="1">
              <a:off x="3648144" y="1172560"/>
              <a:ext cx="1994337" cy="3077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E4D28D-AB32-B599-6FB3-65F4BE6BC1B6}"/>
                </a:ext>
              </a:extLst>
            </p:cNvPr>
            <p:cNvSpPr txBox="1"/>
            <p:nvPr/>
          </p:nvSpPr>
          <p:spPr>
            <a:xfrm>
              <a:off x="3726440" y="896009"/>
              <a:ext cx="17187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Roboto" panose="02000000000000000000" pitchFamily="2" charset="0"/>
                  <a:ea typeface="Roboto" panose="02000000000000000000" pitchFamily="2" charset="0"/>
                </a:rPr>
                <a:t>Link corrupting</a:t>
              </a:r>
              <a:endParaRPr lang="en-SG" sz="18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175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ck Pkt">
            <a:extLst>
              <a:ext uri="{FF2B5EF4-FFF2-40B4-BE49-F238E27FC236}">
                <a16:creationId xmlns:a16="http://schemas.microsoft.com/office/drawing/2014/main" id="{A44A80F0-00D5-605E-9F05-A3C10461CFCE}"/>
              </a:ext>
            </a:extLst>
          </p:cNvPr>
          <p:cNvSpPr/>
          <p:nvPr/>
        </p:nvSpPr>
        <p:spPr>
          <a:xfrm>
            <a:off x="7028289" y="2752538"/>
            <a:ext cx="133144" cy="243463"/>
          </a:xfrm>
          <a:prstGeom prst="rect">
            <a:avLst/>
          </a:prstGeom>
          <a:solidFill>
            <a:schemeClr val="accent4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dirty="0">
              <a:solidFill>
                <a:prstClr val="black"/>
              </a:solidFill>
              <a:latin typeface="Calibri Ligh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36385F-7458-ED0A-576A-71A4E6448EA6}"/>
              </a:ext>
            </a:extLst>
          </p:cNvPr>
          <p:cNvSpPr/>
          <p:nvPr/>
        </p:nvSpPr>
        <p:spPr>
          <a:xfrm>
            <a:off x="90161" y="2103089"/>
            <a:ext cx="2416547" cy="411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Buffer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0E4C8-A283-B1A8-A08D-3F5B28AE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LinkGuardian</a:t>
            </a:r>
            <a:r>
              <a:rPr lang="en-IN" dirty="0"/>
              <a:t> Protocol 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618C7-1076-5395-2447-D53030776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0BE5B4-5ADD-B966-F6AF-D3604E97B21C}"/>
              </a:ext>
            </a:extLst>
          </p:cNvPr>
          <p:cNvGrpSpPr/>
          <p:nvPr/>
        </p:nvGrpSpPr>
        <p:grpSpPr>
          <a:xfrm>
            <a:off x="879894" y="1009403"/>
            <a:ext cx="7525278" cy="3653814"/>
            <a:chOff x="879894" y="1009403"/>
            <a:chExt cx="7525278" cy="36538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837F942-20B6-1292-EC75-0DA043939509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14" y="1009404"/>
              <a:ext cx="0" cy="3653813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31DC8E-8F57-3581-970A-E0B6DFA4D56F}"/>
                </a:ext>
              </a:extLst>
            </p:cNvPr>
            <p:cNvCxnSpPr>
              <a:cxnSpLocks/>
            </p:cNvCxnSpPr>
            <p:nvPr/>
          </p:nvCxnSpPr>
          <p:spPr>
            <a:xfrm>
              <a:off x="6652228" y="1009404"/>
              <a:ext cx="0" cy="3653813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DEFB87-F7E0-31FE-7EF1-5FD32C5BD902}"/>
                </a:ext>
              </a:extLst>
            </p:cNvPr>
            <p:cNvSpPr txBox="1"/>
            <p:nvPr/>
          </p:nvSpPr>
          <p:spPr>
            <a:xfrm>
              <a:off x="879894" y="1009403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u="sng" dirty="0">
                  <a:latin typeface="Roboto" panose="02000000000000000000" pitchFamily="2" charset="0"/>
                  <a:ea typeface="Roboto" panose="02000000000000000000" pitchFamily="2" charset="0"/>
                </a:rPr>
                <a:t>Sender Switch</a:t>
              </a:r>
              <a:endParaRPr lang="en-SG" sz="1600" u="sn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F9E394-36CB-8741-5D73-6A0E302C4160}"/>
                </a:ext>
              </a:extLst>
            </p:cNvPr>
            <p:cNvSpPr txBox="1"/>
            <p:nvPr/>
          </p:nvSpPr>
          <p:spPr>
            <a:xfrm>
              <a:off x="6776200" y="1009403"/>
              <a:ext cx="16289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u="sng" dirty="0">
                  <a:latin typeface="Roboto" panose="02000000000000000000" pitchFamily="2" charset="0"/>
                  <a:ea typeface="Roboto" panose="02000000000000000000" pitchFamily="2" charset="0"/>
                </a:rPr>
                <a:t>Receiver Switch</a:t>
              </a:r>
              <a:endParaRPr lang="en-SG" sz="1600" u="sn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D6E6690-555C-8B22-057D-322BD1F2F7ED}"/>
              </a:ext>
            </a:extLst>
          </p:cNvPr>
          <p:cNvSpPr txBox="1"/>
          <p:nvPr/>
        </p:nvSpPr>
        <p:spPr>
          <a:xfrm>
            <a:off x="1463387" y="1455913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>
                <a:latin typeface="Roboto" panose="02000000000000000000" pitchFamily="2" charset="0"/>
                <a:ea typeface="Roboto" panose="02000000000000000000" pitchFamily="2" charset="0"/>
              </a:rPr>
              <a:t>seqNo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=0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189A4-0020-2BCB-49E8-43AA2782B74F}"/>
              </a:ext>
            </a:extLst>
          </p:cNvPr>
          <p:cNvSpPr txBox="1"/>
          <p:nvPr/>
        </p:nvSpPr>
        <p:spPr>
          <a:xfrm>
            <a:off x="6776200" y="1455912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>
                <a:latin typeface="Roboto" panose="02000000000000000000" pitchFamily="2" charset="0"/>
                <a:ea typeface="Roboto" panose="02000000000000000000" pitchFamily="2" charset="0"/>
              </a:rPr>
              <a:t>latestRxSeqNo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=0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EE1A5-2948-4A69-EF63-FC93C5241495}"/>
              </a:ext>
            </a:extLst>
          </p:cNvPr>
          <p:cNvSpPr txBox="1"/>
          <p:nvPr/>
        </p:nvSpPr>
        <p:spPr>
          <a:xfrm>
            <a:off x="802950" y="2476784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>
                <a:latin typeface="Roboto" panose="02000000000000000000" pitchFamily="2" charset="0"/>
                <a:ea typeface="Roboto" panose="02000000000000000000" pitchFamily="2" charset="0"/>
              </a:rPr>
              <a:t>latestRxSeqNo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=0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91683F-D948-68E7-31C9-4CA800A57D40}"/>
              </a:ext>
            </a:extLst>
          </p:cNvPr>
          <p:cNvSpPr txBox="1"/>
          <p:nvPr/>
        </p:nvSpPr>
        <p:spPr>
          <a:xfrm>
            <a:off x="3338770" y="659609"/>
            <a:ext cx="2376176" cy="64698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No Loss Scenario</a:t>
            </a:r>
            <a:b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 (no </a:t>
            </a:r>
            <a:r>
              <a:rPr lang="en-IN" sz="1600" dirty="0" err="1">
                <a:latin typeface="Roboto" panose="02000000000000000000" pitchFamily="2" charset="0"/>
                <a:ea typeface="Roboto" panose="02000000000000000000" pitchFamily="2" charset="0"/>
              </a:rPr>
              <a:t>pkt</a:t>
            </a:r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 gets corrupted)</a:t>
            </a:r>
            <a:endParaRPr lang="en-SG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1" name="Orig pkts">
            <a:extLst>
              <a:ext uri="{FF2B5EF4-FFF2-40B4-BE49-F238E27FC236}">
                <a16:creationId xmlns:a16="http://schemas.microsoft.com/office/drawing/2014/main" id="{896AD8F1-DE85-0959-60C3-9D9854D694ED}"/>
              </a:ext>
            </a:extLst>
          </p:cNvPr>
          <p:cNvGrpSpPr/>
          <p:nvPr/>
        </p:nvGrpSpPr>
        <p:grpSpPr>
          <a:xfrm>
            <a:off x="1467059" y="1817587"/>
            <a:ext cx="966453" cy="243463"/>
            <a:chOff x="1467059" y="1817588"/>
            <a:chExt cx="966453" cy="243463"/>
          </a:xfrm>
        </p:grpSpPr>
        <p:sp>
          <p:nvSpPr>
            <p:cNvPr id="22" name="New Pkt">
              <a:extLst>
                <a:ext uri="{FF2B5EF4-FFF2-40B4-BE49-F238E27FC236}">
                  <a16:creationId xmlns:a16="http://schemas.microsoft.com/office/drawing/2014/main" id="{19E13F2C-3D2F-C46F-E692-A05208F3080C}"/>
                </a:ext>
              </a:extLst>
            </p:cNvPr>
            <p:cNvSpPr/>
            <p:nvPr/>
          </p:nvSpPr>
          <p:spPr>
            <a:xfrm>
              <a:off x="1884097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3" name="New Pkt">
              <a:extLst>
                <a:ext uri="{FF2B5EF4-FFF2-40B4-BE49-F238E27FC236}">
                  <a16:creationId xmlns:a16="http://schemas.microsoft.com/office/drawing/2014/main" id="{D4EDC27C-DBFF-2D69-20EB-7988159B0F71}"/>
                </a:ext>
              </a:extLst>
            </p:cNvPr>
            <p:cNvSpPr/>
            <p:nvPr/>
          </p:nvSpPr>
          <p:spPr>
            <a:xfrm>
              <a:off x="2300368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4" name="New Pkt">
              <a:extLst>
                <a:ext uri="{FF2B5EF4-FFF2-40B4-BE49-F238E27FC236}">
                  <a16:creationId xmlns:a16="http://schemas.microsoft.com/office/drawing/2014/main" id="{0D0FD710-5472-A2D2-6DD2-227BA3ECC5AE}"/>
                </a:ext>
              </a:extLst>
            </p:cNvPr>
            <p:cNvSpPr/>
            <p:nvPr/>
          </p:nvSpPr>
          <p:spPr>
            <a:xfrm>
              <a:off x="2092233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" name="New Pkt">
              <a:extLst>
                <a:ext uri="{FF2B5EF4-FFF2-40B4-BE49-F238E27FC236}">
                  <a16:creationId xmlns:a16="http://schemas.microsoft.com/office/drawing/2014/main" id="{0BD2C403-D4CF-2479-ADCA-6B745A6BC3DB}"/>
                </a:ext>
              </a:extLst>
            </p:cNvPr>
            <p:cNvSpPr/>
            <p:nvPr/>
          </p:nvSpPr>
          <p:spPr>
            <a:xfrm>
              <a:off x="1675961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6" name="New Pkt">
              <a:extLst>
                <a:ext uri="{FF2B5EF4-FFF2-40B4-BE49-F238E27FC236}">
                  <a16:creationId xmlns:a16="http://schemas.microsoft.com/office/drawing/2014/main" id="{CB4E917A-958A-D560-9310-52E2CAD6715B}"/>
                </a:ext>
              </a:extLst>
            </p:cNvPr>
            <p:cNvSpPr/>
            <p:nvPr/>
          </p:nvSpPr>
          <p:spPr>
            <a:xfrm>
              <a:off x="1467059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0" name="Pkts w/ seq nos">
            <a:extLst>
              <a:ext uri="{FF2B5EF4-FFF2-40B4-BE49-F238E27FC236}">
                <a16:creationId xmlns:a16="http://schemas.microsoft.com/office/drawing/2014/main" id="{71D8AFD5-07DC-9649-7AFD-127267CF40E4}"/>
              </a:ext>
            </a:extLst>
          </p:cNvPr>
          <p:cNvGrpSpPr/>
          <p:nvPr/>
        </p:nvGrpSpPr>
        <p:grpSpPr>
          <a:xfrm>
            <a:off x="1467059" y="1817588"/>
            <a:ext cx="966453" cy="243463"/>
            <a:chOff x="1467059" y="1817588"/>
            <a:chExt cx="966453" cy="243463"/>
          </a:xfrm>
        </p:grpSpPr>
        <p:sp>
          <p:nvSpPr>
            <p:cNvPr id="14" name="New Pkt">
              <a:extLst>
                <a:ext uri="{FF2B5EF4-FFF2-40B4-BE49-F238E27FC236}">
                  <a16:creationId xmlns:a16="http://schemas.microsoft.com/office/drawing/2014/main" id="{6BBD5FE7-76A3-4349-D888-F87AE1039922}"/>
                </a:ext>
              </a:extLst>
            </p:cNvPr>
            <p:cNvSpPr/>
            <p:nvPr/>
          </p:nvSpPr>
          <p:spPr>
            <a:xfrm>
              <a:off x="1884097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" name="New Pkt">
              <a:extLst>
                <a:ext uri="{FF2B5EF4-FFF2-40B4-BE49-F238E27FC236}">
                  <a16:creationId xmlns:a16="http://schemas.microsoft.com/office/drawing/2014/main" id="{8365EB5B-FFF1-3C6C-6F97-86AC49FD6822}"/>
                </a:ext>
              </a:extLst>
            </p:cNvPr>
            <p:cNvSpPr/>
            <p:nvPr/>
          </p:nvSpPr>
          <p:spPr>
            <a:xfrm>
              <a:off x="2300368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6" name="New Pkt">
              <a:extLst>
                <a:ext uri="{FF2B5EF4-FFF2-40B4-BE49-F238E27FC236}">
                  <a16:creationId xmlns:a16="http://schemas.microsoft.com/office/drawing/2014/main" id="{9AFAC563-0E39-0288-A12C-8C4563DF3C66}"/>
                </a:ext>
              </a:extLst>
            </p:cNvPr>
            <p:cNvSpPr/>
            <p:nvPr/>
          </p:nvSpPr>
          <p:spPr>
            <a:xfrm>
              <a:off x="2092233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7" name="New Pkt">
              <a:extLst>
                <a:ext uri="{FF2B5EF4-FFF2-40B4-BE49-F238E27FC236}">
                  <a16:creationId xmlns:a16="http://schemas.microsoft.com/office/drawing/2014/main" id="{2BA1356B-123E-9DD3-9876-FC42226F1821}"/>
                </a:ext>
              </a:extLst>
            </p:cNvPr>
            <p:cNvSpPr/>
            <p:nvPr/>
          </p:nvSpPr>
          <p:spPr>
            <a:xfrm>
              <a:off x="1675961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8" name="New Pkt">
              <a:extLst>
                <a:ext uri="{FF2B5EF4-FFF2-40B4-BE49-F238E27FC236}">
                  <a16:creationId xmlns:a16="http://schemas.microsoft.com/office/drawing/2014/main" id="{61CC2B30-95C1-DEF7-E66E-1B359ACD396F}"/>
                </a:ext>
              </a:extLst>
            </p:cNvPr>
            <p:cNvSpPr/>
            <p:nvPr/>
          </p:nvSpPr>
          <p:spPr>
            <a:xfrm>
              <a:off x="1467059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7" name="Pkts w/ seq nos 2">
            <a:extLst>
              <a:ext uri="{FF2B5EF4-FFF2-40B4-BE49-F238E27FC236}">
                <a16:creationId xmlns:a16="http://schemas.microsoft.com/office/drawing/2014/main" id="{A5772C6F-0EA1-7FAA-E198-7D24EB39DCA6}"/>
              </a:ext>
            </a:extLst>
          </p:cNvPr>
          <p:cNvGrpSpPr/>
          <p:nvPr/>
        </p:nvGrpSpPr>
        <p:grpSpPr>
          <a:xfrm>
            <a:off x="1467059" y="1817587"/>
            <a:ext cx="966453" cy="243463"/>
            <a:chOff x="1467059" y="1817588"/>
            <a:chExt cx="966453" cy="243463"/>
          </a:xfrm>
        </p:grpSpPr>
        <p:sp>
          <p:nvSpPr>
            <p:cNvPr id="28" name="New Pkt">
              <a:extLst>
                <a:ext uri="{FF2B5EF4-FFF2-40B4-BE49-F238E27FC236}">
                  <a16:creationId xmlns:a16="http://schemas.microsoft.com/office/drawing/2014/main" id="{30A75E95-7D84-DBA3-9729-F359CA27BF39}"/>
                </a:ext>
              </a:extLst>
            </p:cNvPr>
            <p:cNvSpPr/>
            <p:nvPr/>
          </p:nvSpPr>
          <p:spPr>
            <a:xfrm>
              <a:off x="1884097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9" name="New Pkt">
              <a:extLst>
                <a:ext uri="{FF2B5EF4-FFF2-40B4-BE49-F238E27FC236}">
                  <a16:creationId xmlns:a16="http://schemas.microsoft.com/office/drawing/2014/main" id="{9AC92BE7-B5E7-C16D-3976-1BB3CE1A4FD9}"/>
                </a:ext>
              </a:extLst>
            </p:cNvPr>
            <p:cNvSpPr/>
            <p:nvPr/>
          </p:nvSpPr>
          <p:spPr>
            <a:xfrm>
              <a:off x="2300368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" name="New Pkt">
              <a:extLst>
                <a:ext uri="{FF2B5EF4-FFF2-40B4-BE49-F238E27FC236}">
                  <a16:creationId xmlns:a16="http://schemas.microsoft.com/office/drawing/2014/main" id="{731A9831-65C7-B7DC-E165-9C6A8619A41F}"/>
                </a:ext>
              </a:extLst>
            </p:cNvPr>
            <p:cNvSpPr/>
            <p:nvPr/>
          </p:nvSpPr>
          <p:spPr>
            <a:xfrm>
              <a:off x="2092233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1" name="New Pkt">
              <a:extLst>
                <a:ext uri="{FF2B5EF4-FFF2-40B4-BE49-F238E27FC236}">
                  <a16:creationId xmlns:a16="http://schemas.microsoft.com/office/drawing/2014/main" id="{13F38F25-73CB-28CE-5D48-85DD27DFAA28}"/>
                </a:ext>
              </a:extLst>
            </p:cNvPr>
            <p:cNvSpPr/>
            <p:nvPr/>
          </p:nvSpPr>
          <p:spPr>
            <a:xfrm>
              <a:off x="1675961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2" name="New Pkt">
              <a:extLst>
                <a:ext uri="{FF2B5EF4-FFF2-40B4-BE49-F238E27FC236}">
                  <a16:creationId xmlns:a16="http://schemas.microsoft.com/office/drawing/2014/main" id="{16D8D91D-D120-00F0-9611-AC8819F3CD4D}"/>
                </a:ext>
              </a:extLst>
            </p:cNvPr>
            <p:cNvSpPr/>
            <p:nvPr/>
          </p:nvSpPr>
          <p:spPr>
            <a:xfrm>
              <a:off x="1467059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1373D43-AEAE-B91F-33DF-5EEDFCBE31B0}"/>
              </a:ext>
            </a:extLst>
          </p:cNvPr>
          <p:cNvSpPr txBox="1"/>
          <p:nvPr/>
        </p:nvSpPr>
        <p:spPr>
          <a:xfrm>
            <a:off x="1463386" y="1450705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>
                <a:latin typeface="Roboto" panose="02000000000000000000" pitchFamily="2" charset="0"/>
                <a:ea typeface="Roboto" panose="02000000000000000000" pitchFamily="2" charset="0"/>
              </a:rPr>
              <a:t>seqNo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  <a:r>
              <a:rPr lang="en-I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en-SG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13F0A6-713F-E610-AA0E-4ABC012E812E}"/>
              </a:ext>
            </a:extLst>
          </p:cNvPr>
          <p:cNvSpPr txBox="1"/>
          <p:nvPr/>
        </p:nvSpPr>
        <p:spPr>
          <a:xfrm>
            <a:off x="6776200" y="1450399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>
                <a:latin typeface="Roboto" panose="02000000000000000000" pitchFamily="2" charset="0"/>
                <a:ea typeface="Roboto" panose="02000000000000000000" pitchFamily="2" charset="0"/>
              </a:rPr>
              <a:t>latestRxSeqNo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  <a:r>
              <a:rPr lang="en-I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en-SG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8" name="Pktgen grp">
            <a:extLst>
              <a:ext uri="{FF2B5EF4-FFF2-40B4-BE49-F238E27FC236}">
                <a16:creationId xmlns:a16="http://schemas.microsoft.com/office/drawing/2014/main" id="{0549E47E-8601-75DE-498D-0E99EF7C8B1B}"/>
              </a:ext>
            </a:extLst>
          </p:cNvPr>
          <p:cNvGrpSpPr/>
          <p:nvPr/>
        </p:nvGrpSpPr>
        <p:grpSpPr>
          <a:xfrm>
            <a:off x="6929286" y="1758176"/>
            <a:ext cx="2175400" cy="1598867"/>
            <a:chOff x="6929286" y="1671463"/>
            <a:chExt cx="2175400" cy="159886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2DD4D9A-2E8D-4054-9664-BEF2EAF1A425}"/>
                </a:ext>
              </a:extLst>
            </p:cNvPr>
            <p:cNvSpPr txBox="1"/>
            <p:nvPr/>
          </p:nvSpPr>
          <p:spPr>
            <a:xfrm>
              <a:off x="8328897" y="2154492"/>
              <a:ext cx="775789" cy="30777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 err="1">
                  <a:latin typeface="Roboto" panose="02000000000000000000" pitchFamily="2" charset="0"/>
                  <a:ea typeface="Roboto" panose="02000000000000000000" pitchFamily="2" charset="0"/>
                </a:rPr>
                <a:t>PktGen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F32292D5-1975-FB1B-FA53-F59C64787D0C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 rot="5400000">
              <a:off x="8315992" y="2383761"/>
              <a:ext cx="322293" cy="479309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New Pkt">
              <a:extLst>
                <a:ext uri="{FF2B5EF4-FFF2-40B4-BE49-F238E27FC236}">
                  <a16:creationId xmlns:a16="http://schemas.microsoft.com/office/drawing/2014/main" id="{C9C52C1A-C12E-7920-86EB-80B5A5F28DC3}"/>
                </a:ext>
              </a:extLst>
            </p:cNvPr>
            <p:cNvSpPr/>
            <p:nvPr/>
          </p:nvSpPr>
          <p:spPr>
            <a:xfrm>
              <a:off x="8041278" y="2665825"/>
              <a:ext cx="133144" cy="243463"/>
            </a:xfrm>
            <a:prstGeom prst="rect">
              <a:avLst/>
            </a:prstGeom>
            <a:solidFill>
              <a:schemeClr val="accent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D0D54F-CD00-CF54-F4E4-54C884F05900}"/>
                </a:ext>
              </a:extLst>
            </p:cNvPr>
            <p:cNvCxnSpPr>
              <a:cxnSpLocks/>
            </p:cNvCxnSpPr>
            <p:nvPr/>
          </p:nvCxnSpPr>
          <p:spPr>
            <a:xfrm>
              <a:off x="8111359" y="1671463"/>
              <a:ext cx="0" cy="900287"/>
            </a:xfrm>
            <a:prstGeom prst="line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New Pkt">
              <a:extLst>
                <a:ext uri="{FF2B5EF4-FFF2-40B4-BE49-F238E27FC236}">
                  <a16:creationId xmlns:a16="http://schemas.microsoft.com/office/drawing/2014/main" id="{D3BD8B0F-11A4-7AD1-8D6E-D74C258F3793}"/>
                </a:ext>
              </a:extLst>
            </p:cNvPr>
            <p:cNvSpPr/>
            <p:nvPr/>
          </p:nvSpPr>
          <p:spPr>
            <a:xfrm>
              <a:off x="7701952" y="2665825"/>
              <a:ext cx="133144" cy="243463"/>
            </a:xfrm>
            <a:prstGeom prst="rect">
              <a:avLst/>
            </a:prstGeom>
            <a:solidFill>
              <a:schemeClr val="accent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5" name="New Pkt">
              <a:extLst>
                <a:ext uri="{FF2B5EF4-FFF2-40B4-BE49-F238E27FC236}">
                  <a16:creationId xmlns:a16="http://schemas.microsoft.com/office/drawing/2014/main" id="{0C43F5A4-A12D-03B8-5C92-97BF46BD7ADE}"/>
                </a:ext>
              </a:extLst>
            </p:cNvPr>
            <p:cNvSpPr/>
            <p:nvPr/>
          </p:nvSpPr>
          <p:spPr>
            <a:xfrm>
              <a:off x="7362627" y="2665825"/>
              <a:ext cx="133144" cy="243463"/>
            </a:xfrm>
            <a:prstGeom prst="rect">
              <a:avLst/>
            </a:prstGeom>
            <a:solidFill>
              <a:schemeClr val="accent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6" name="New Pkt">
              <a:extLst>
                <a:ext uri="{FF2B5EF4-FFF2-40B4-BE49-F238E27FC236}">
                  <a16:creationId xmlns:a16="http://schemas.microsoft.com/office/drawing/2014/main" id="{44EAAA99-0EDA-BBF4-74F4-871D07BD47DF}"/>
                </a:ext>
              </a:extLst>
            </p:cNvPr>
            <p:cNvSpPr/>
            <p:nvPr/>
          </p:nvSpPr>
          <p:spPr>
            <a:xfrm>
              <a:off x="7028289" y="2665825"/>
              <a:ext cx="133144" cy="243463"/>
            </a:xfrm>
            <a:prstGeom prst="rect">
              <a:avLst/>
            </a:prstGeom>
            <a:solidFill>
              <a:schemeClr val="accent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B7FF705-D453-04A2-98BD-2438650E21CE}"/>
                </a:ext>
              </a:extLst>
            </p:cNvPr>
            <p:cNvSpPr txBox="1"/>
            <p:nvPr/>
          </p:nvSpPr>
          <p:spPr>
            <a:xfrm>
              <a:off x="6929286" y="2962553"/>
              <a:ext cx="1322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Roboto" panose="02000000000000000000" pitchFamily="2" charset="0"/>
                  <a:ea typeface="Roboto" panose="02000000000000000000" pitchFamily="2" charset="0"/>
                </a:rPr>
                <a:t>Periodic ACKs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6EA7156-4ED4-7FA6-5CA6-A5A41D0E3C5F}"/>
              </a:ext>
            </a:extLst>
          </p:cNvPr>
          <p:cNvSpPr txBox="1"/>
          <p:nvPr/>
        </p:nvSpPr>
        <p:spPr>
          <a:xfrm>
            <a:off x="802950" y="2478733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>
                <a:latin typeface="Roboto" panose="02000000000000000000" pitchFamily="2" charset="0"/>
                <a:ea typeface="Roboto" panose="02000000000000000000" pitchFamily="2" charset="0"/>
              </a:rPr>
              <a:t>latestRxSeqNo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  <a:r>
              <a:rPr lang="en-I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en-SG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56" name="Cumulative ACK">
            <a:extLst>
              <a:ext uri="{FF2B5EF4-FFF2-40B4-BE49-F238E27FC236}">
                <a16:creationId xmlns:a16="http://schemas.microsoft.com/office/drawing/2014/main" id="{9FF0726A-C789-CCE9-FA65-C028CC8FB220}"/>
              </a:ext>
            </a:extLst>
          </p:cNvPr>
          <p:cNvGrpSpPr/>
          <p:nvPr/>
        </p:nvGrpSpPr>
        <p:grpSpPr>
          <a:xfrm>
            <a:off x="8115" y="2769852"/>
            <a:ext cx="1521571" cy="587191"/>
            <a:chOff x="8115" y="2769852"/>
            <a:chExt cx="1521571" cy="58719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72A7F31-86EA-2CD4-E127-7A562CFE56D1}"/>
                </a:ext>
              </a:extLst>
            </p:cNvPr>
            <p:cNvSpPr txBox="1"/>
            <p:nvPr/>
          </p:nvSpPr>
          <p:spPr>
            <a:xfrm>
              <a:off x="8115" y="3049266"/>
              <a:ext cx="1521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Roboto" panose="02000000000000000000" pitchFamily="2" charset="0"/>
                  <a:ea typeface="Roboto" panose="02000000000000000000" pitchFamily="2" charset="0"/>
                </a:rPr>
                <a:t>Cumulative ACK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53E7EAB-99A1-7EE6-63C4-5765FDE660FB}"/>
                </a:ext>
              </a:extLst>
            </p:cNvPr>
            <p:cNvCxnSpPr/>
            <p:nvPr/>
          </p:nvCxnSpPr>
          <p:spPr>
            <a:xfrm flipV="1">
              <a:off x="909054" y="2769852"/>
              <a:ext cx="287609" cy="295241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16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4.44444E-6 0.081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59636 0.002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1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7531E-6 L -0.54705 0.000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35" grpId="0" animBg="1"/>
      <p:bldP spid="10" grpId="0"/>
      <p:bldP spid="10" grpId="1"/>
      <p:bldP spid="11" grpId="0"/>
      <p:bldP spid="11" grpId="1"/>
      <p:bldP spid="13" grpId="0"/>
      <p:bldP spid="13" grpId="1"/>
      <p:bldP spid="19" grpId="0" animBg="1"/>
      <p:bldP spid="33" grpId="0"/>
      <p:bldP spid="34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D36385F-7458-ED0A-576A-71A4E6448EA6}"/>
              </a:ext>
            </a:extLst>
          </p:cNvPr>
          <p:cNvSpPr/>
          <p:nvPr/>
        </p:nvSpPr>
        <p:spPr>
          <a:xfrm>
            <a:off x="90161" y="2103089"/>
            <a:ext cx="2416547" cy="411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</a:rPr>
              <a:t>Buffer</a:t>
            </a:r>
            <a:endParaRPr lang="en-SG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E0E4C8-A283-B1A8-A08D-3F5B28AE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LinkGuardian</a:t>
            </a:r>
            <a:r>
              <a:rPr lang="en-IN" dirty="0"/>
              <a:t> Protocol 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618C7-1076-5395-2447-D530307768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0BE5B4-5ADD-B966-F6AF-D3604E97B21C}"/>
              </a:ext>
            </a:extLst>
          </p:cNvPr>
          <p:cNvGrpSpPr/>
          <p:nvPr/>
        </p:nvGrpSpPr>
        <p:grpSpPr>
          <a:xfrm>
            <a:off x="879894" y="1009403"/>
            <a:ext cx="7525278" cy="3653814"/>
            <a:chOff x="879894" y="1009403"/>
            <a:chExt cx="7525278" cy="365381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837F942-20B6-1292-EC75-0DA043939509}"/>
                </a:ext>
              </a:extLst>
            </p:cNvPr>
            <p:cNvCxnSpPr>
              <a:cxnSpLocks/>
            </p:cNvCxnSpPr>
            <p:nvPr/>
          </p:nvCxnSpPr>
          <p:spPr>
            <a:xfrm>
              <a:off x="2574214" y="1009404"/>
              <a:ext cx="0" cy="3653813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731DC8E-8F57-3581-970A-E0B6DFA4D56F}"/>
                </a:ext>
              </a:extLst>
            </p:cNvPr>
            <p:cNvCxnSpPr>
              <a:cxnSpLocks/>
            </p:cNvCxnSpPr>
            <p:nvPr/>
          </p:nvCxnSpPr>
          <p:spPr>
            <a:xfrm>
              <a:off x="6652228" y="1009404"/>
              <a:ext cx="0" cy="3653813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DEFB87-F7E0-31FE-7EF1-5FD32C5BD902}"/>
                </a:ext>
              </a:extLst>
            </p:cNvPr>
            <p:cNvSpPr txBox="1"/>
            <p:nvPr/>
          </p:nvSpPr>
          <p:spPr>
            <a:xfrm>
              <a:off x="879894" y="1009403"/>
              <a:ext cx="1487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u="sng" dirty="0">
                  <a:latin typeface="Roboto" panose="02000000000000000000" pitchFamily="2" charset="0"/>
                  <a:ea typeface="Roboto" panose="02000000000000000000" pitchFamily="2" charset="0"/>
                </a:rPr>
                <a:t>Sender Switch</a:t>
              </a:r>
              <a:endParaRPr lang="en-SG" sz="1600" u="sn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CF9E394-36CB-8741-5D73-6A0E302C4160}"/>
                </a:ext>
              </a:extLst>
            </p:cNvPr>
            <p:cNvSpPr txBox="1"/>
            <p:nvPr/>
          </p:nvSpPr>
          <p:spPr>
            <a:xfrm>
              <a:off x="6776200" y="1009403"/>
              <a:ext cx="16289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600" u="sng" dirty="0">
                  <a:latin typeface="Roboto" panose="02000000000000000000" pitchFamily="2" charset="0"/>
                  <a:ea typeface="Roboto" panose="02000000000000000000" pitchFamily="2" charset="0"/>
                </a:rPr>
                <a:t>Receiver Switch</a:t>
              </a:r>
              <a:endParaRPr lang="en-SG" sz="1600" u="sn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D6E6690-555C-8B22-057D-322BD1F2F7ED}"/>
              </a:ext>
            </a:extLst>
          </p:cNvPr>
          <p:cNvSpPr txBox="1"/>
          <p:nvPr/>
        </p:nvSpPr>
        <p:spPr>
          <a:xfrm>
            <a:off x="1463387" y="1455913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>
                <a:latin typeface="Roboto" panose="02000000000000000000" pitchFamily="2" charset="0"/>
                <a:ea typeface="Roboto" panose="02000000000000000000" pitchFamily="2" charset="0"/>
              </a:rPr>
              <a:t>seqNo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=0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189A4-0020-2BCB-49E8-43AA2782B74F}"/>
              </a:ext>
            </a:extLst>
          </p:cNvPr>
          <p:cNvSpPr txBox="1"/>
          <p:nvPr/>
        </p:nvSpPr>
        <p:spPr>
          <a:xfrm>
            <a:off x="6776200" y="1455912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>
                <a:latin typeface="Roboto" panose="02000000000000000000" pitchFamily="2" charset="0"/>
                <a:ea typeface="Roboto" panose="02000000000000000000" pitchFamily="2" charset="0"/>
              </a:rPr>
              <a:t>latestRxSeqNo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=0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EE1A5-2948-4A69-EF63-FC93C5241495}"/>
              </a:ext>
            </a:extLst>
          </p:cNvPr>
          <p:cNvSpPr txBox="1"/>
          <p:nvPr/>
        </p:nvSpPr>
        <p:spPr>
          <a:xfrm>
            <a:off x="802950" y="2476784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>
                <a:latin typeface="Roboto" panose="02000000000000000000" pitchFamily="2" charset="0"/>
                <a:ea typeface="Roboto" panose="02000000000000000000" pitchFamily="2" charset="0"/>
              </a:rPr>
              <a:t>latestRxSeqNo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=0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Loss Scenario">
            <a:extLst>
              <a:ext uri="{FF2B5EF4-FFF2-40B4-BE49-F238E27FC236}">
                <a16:creationId xmlns:a16="http://schemas.microsoft.com/office/drawing/2014/main" id="{FA91683F-D948-68E7-31C9-4CA800A57D40}"/>
              </a:ext>
            </a:extLst>
          </p:cNvPr>
          <p:cNvSpPr txBox="1"/>
          <p:nvPr/>
        </p:nvSpPr>
        <p:spPr>
          <a:xfrm>
            <a:off x="3397595" y="659609"/>
            <a:ext cx="2258527" cy="646986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Loss Scenario</a:t>
            </a:r>
            <a:b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en-IN" sz="1600" dirty="0" err="1">
                <a:latin typeface="Roboto" panose="02000000000000000000" pitchFamily="2" charset="0"/>
                <a:ea typeface="Roboto" panose="02000000000000000000" pitchFamily="2" charset="0"/>
              </a:rPr>
              <a:t>pkt</a:t>
            </a:r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 4 gets corrupted)</a:t>
            </a:r>
            <a:endParaRPr lang="en-SG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1" name="Orig pkts">
            <a:extLst>
              <a:ext uri="{FF2B5EF4-FFF2-40B4-BE49-F238E27FC236}">
                <a16:creationId xmlns:a16="http://schemas.microsoft.com/office/drawing/2014/main" id="{896AD8F1-DE85-0959-60C3-9D9854D694ED}"/>
              </a:ext>
            </a:extLst>
          </p:cNvPr>
          <p:cNvGrpSpPr/>
          <p:nvPr/>
        </p:nvGrpSpPr>
        <p:grpSpPr>
          <a:xfrm>
            <a:off x="1467059" y="1817587"/>
            <a:ext cx="966453" cy="243463"/>
            <a:chOff x="1467059" y="1817588"/>
            <a:chExt cx="966453" cy="243463"/>
          </a:xfrm>
        </p:grpSpPr>
        <p:sp>
          <p:nvSpPr>
            <p:cNvPr id="22" name="New Pkt">
              <a:extLst>
                <a:ext uri="{FF2B5EF4-FFF2-40B4-BE49-F238E27FC236}">
                  <a16:creationId xmlns:a16="http://schemas.microsoft.com/office/drawing/2014/main" id="{19E13F2C-3D2F-C46F-E692-A05208F3080C}"/>
                </a:ext>
              </a:extLst>
            </p:cNvPr>
            <p:cNvSpPr/>
            <p:nvPr/>
          </p:nvSpPr>
          <p:spPr>
            <a:xfrm>
              <a:off x="1884097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3" name="New Pkt">
              <a:extLst>
                <a:ext uri="{FF2B5EF4-FFF2-40B4-BE49-F238E27FC236}">
                  <a16:creationId xmlns:a16="http://schemas.microsoft.com/office/drawing/2014/main" id="{D4EDC27C-DBFF-2D69-20EB-7988159B0F71}"/>
                </a:ext>
              </a:extLst>
            </p:cNvPr>
            <p:cNvSpPr/>
            <p:nvPr/>
          </p:nvSpPr>
          <p:spPr>
            <a:xfrm>
              <a:off x="2300368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4" name="New Pkt">
              <a:extLst>
                <a:ext uri="{FF2B5EF4-FFF2-40B4-BE49-F238E27FC236}">
                  <a16:creationId xmlns:a16="http://schemas.microsoft.com/office/drawing/2014/main" id="{0D0FD710-5472-A2D2-6DD2-227BA3ECC5AE}"/>
                </a:ext>
              </a:extLst>
            </p:cNvPr>
            <p:cNvSpPr/>
            <p:nvPr/>
          </p:nvSpPr>
          <p:spPr>
            <a:xfrm>
              <a:off x="2092233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5" name="New Pkt">
              <a:extLst>
                <a:ext uri="{FF2B5EF4-FFF2-40B4-BE49-F238E27FC236}">
                  <a16:creationId xmlns:a16="http://schemas.microsoft.com/office/drawing/2014/main" id="{0BD2C403-D4CF-2479-ADCA-6B745A6BC3DB}"/>
                </a:ext>
              </a:extLst>
            </p:cNvPr>
            <p:cNvSpPr/>
            <p:nvPr/>
          </p:nvSpPr>
          <p:spPr>
            <a:xfrm>
              <a:off x="1675961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6" name="New Pkt">
              <a:extLst>
                <a:ext uri="{FF2B5EF4-FFF2-40B4-BE49-F238E27FC236}">
                  <a16:creationId xmlns:a16="http://schemas.microsoft.com/office/drawing/2014/main" id="{CB4E917A-958A-D560-9310-52E2CAD6715B}"/>
                </a:ext>
              </a:extLst>
            </p:cNvPr>
            <p:cNvSpPr/>
            <p:nvPr/>
          </p:nvSpPr>
          <p:spPr>
            <a:xfrm>
              <a:off x="1467059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20" name="Pkts w/ seq nos">
            <a:extLst>
              <a:ext uri="{FF2B5EF4-FFF2-40B4-BE49-F238E27FC236}">
                <a16:creationId xmlns:a16="http://schemas.microsoft.com/office/drawing/2014/main" id="{71D8AFD5-07DC-9649-7AFD-127267CF40E4}"/>
              </a:ext>
            </a:extLst>
          </p:cNvPr>
          <p:cNvGrpSpPr/>
          <p:nvPr/>
        </p:nvGrpSpPr>
        <p:grpSpPr>
          <a:xfrm>
            <a:off x="1467059" y="1817588"/>
            <a:ext cx="966453" cy="243463"/>
            <a:chOff x="1467059" y="1817588"/>
            <a:chExt cx="966453" cy="243463"/>
          </a:xfrm>
        </p:grpSpPr>
        <p:sp>
          <p:nvSpPr>
            <p:cNvPr id="14" name="New Pkt">
              <a:extLst>
                <a:ext uri="{FF2B5EF4-FFF2-40B4-BE49-F238E27FC236}">
                  <a16:creationId xmlns:a16="http://schemas.microsoft.com/office/drawing/2014/main" id="{6BBD5FE7-76A3-4349-D888-F87AE1039922}"/>
                </a:ext>
              </a:extLst>
            </p:cNvPr>
            <p:cNvSpPr/>
            <p:nvPr/>
          </p:nvSpPr>
          <p:spPr>
            <a:xfrm>
              <a:off x="1884097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" name="New Pkt">
              <a:extLst>
                <a:ext uri="{FF2B5EF4-FFF2-40B4-BE49-F238E27FC236}">
                  <a16:creationId xmlns:a16="http://schemas.microsoft.com/office/drawing/2014/main" id="{8365EB5B-FFF1-3C6C-6F97-86AC49FD6822}"/>
                </a:ext>
              </a:extLst>
            </p:cNvPr>
            <p:cNvSpPr/>
            <p:nvPr/>
          </p:nvSpPr>
          <p:spPr>
            <a:xfrm>
              <a:off x="2300368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6" name="New Pkt">
              <a:extLst>
                <a:ext uri="{FF2B5EF4-FFF2-40B4-BE49-F238E27FC236}">
                  <a16:creationId xmlns:a16="http://schemas.microsoft.com/office/drawing/2014/main" id="{9AFAC563-0E39-0288-A12C-8C4563DF3C66}"/>
                </a:ext>
              </a:extLst>
            </p:cNvPr>
            <p:cNvSpPr/>
            <p:nvPr/>
          </p:nvSpPr>
          <p:spPr>
            <a:xfrm>
              <a:off x="2092233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7" name="New Pkt">
              <a:extLst>
                <a:ext uri="{FF2B5EF4-FFF2-40B4-BE49-F238E27FC236}">
                  <a16:creationId xmlns:a16="http://schemas.microsoft.com/office/drawing/2014/main" id="{2BA1356B-123E-9DD3-9876-FC42226F1821}"/>
                </a:ext>
              </a:extLst>
            </p:cNvPr>
            <p:cNvSpPr/>
            <p:nvPr/>
          </p:nvSpPr>
          <p:spPr>
            <a:xfrm>
              <a:off x="1675961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8" name="New Pkt">
              <a:extLst>
                <a:ext uri="{FF2B5EF4-FFF2-40B4-BE49-F238E27FC236}">
                  <a16:creationId xmlns:a16="http://schemas.microsoft.com/office/drawing/2014/main" id="{61CC2B30-95C1-DEF7-E66E-1B359ACD396F}"/>
                </a:ext>
              </a:extLst>
            </p:cNvPr>
            <p:cNvSpPr/>
            <p:nvPr/>
          </p:nvSpPr>
          <p:spPr>
            <a:xfrm>
              <a:off x="1467059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7" name="Pkts w/ seq nos 2">
            <a:extLst>
              <a:ext uri="{FF2B5EF4-FFF2-40B4-BE49-F238E27FC236}">
                <a16:creationId xmlns:a16="http://schemas.microsoft.com/office/drawing/2014/main" id="{A5772C6F-0EA1-7FAA-E198-7D24EB39DCA6}"/>
              </a:ext>
            </a:extLst>
          </p:cNvPr>
          <p:cNvGrpSpPr/>
          <p:nvPr/>
        </p:nvGrpSpPr>
        <p:grpSpPr>
          <a:xfrm>
            <a:off x="1467059" y="1817587"/>
            <a:ext cx="966453" cy="243463"/>
            <a:chOff x="1467059" y="1817588"/>
            <a:chExt cx="966453" cy="243463"/>
          </a:xfrm>
        </p:grpSpPr>
        <p:sp>
          <p:nvSpPr>
            <p:cNvPr id="28" name="New Pkt">
              <a:extLst>
                <a:ext uri="{FF2B5EF4-FFF2-40B4-BE49-F238E27FC236}">
                  <a16:creationId xmlns:a16="http://schemas.microsoft.com/office/drawing/2014/main" id="{30A75E95-7D84-DBA3-9729-F359CA27BF39}"/>
                </a:ext>
              </a:extLst>
            </p:cNvPr>
            <p:cNvSpPr/>
            <p:nvPr/>
          </p:nvSpPr>
          <p:spPr>
            <a:xfrm>
              <a:off x="1884097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9" name="New Pkt">
              <a:extLst>
                <a:ext uri="{FF2B5EF4-FFF2-40B4-BE49-F238E27FC236}">
                  <a16:creationId xmlns:a16="http://schemas.microsoft.com/office/drawing/2014/main" id="{9AC92BE7-B5E7-C16D-3976-1BB3CE1A4FD9}"/>
                </a:ext>
              </a:extLst>
            </p:cNvPr>
            <p:cNvSpPr/>
            <p:nvPr/>
          </p:nvSpPr>
          <p:spPr>
            <a:xfrm>
              <a:off x="2300368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" name="New Pkt">
              <a:extLst>
                <a:ext uri="{FF2B5EF4-FFF2-40B4-BE49-F238E27FC236}">
                  <a16:creationId xmlns:a16="http://schemas.microsoft.com/office/drawing/2014/main" id="{731A9831-65C7-B7DC-E165-9C6A8619A41F}"/>
                </a:ext>
              </a:extLst>
            </p:cNvPr>
            <p:cNvSpPr/>
            <p:nvPr/>
          </p:nvSpPr>
          <p:spPr>
            <a:xfrm>
              <a:off x="2092233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1" name="New Pkt">
              <a:extLst>
                <a:ext uri="{FF2B5EF4-FFF2-40B4-BE49-F238E27FC236}">
                  <a16:creationId xmlns:a16="http://schemas.microsoft.com/office/drawing/2014/main" id="{13F38F25-73CB-28CE-5D48-85DD27DFAA28}"/>
                </a:ext>
              </a:extLst>
            </p:cNvPr>
            <p:cNvSpPr/>
            <p:nvPr/>
          </p:nvSpPr>
          <p:spPr>
            <a:xfrm>
              <a:off x="1675961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2" name="New Pkt">
              <a:extLst>
                <a:ext uri="{FF2B5EF4-FFF2-40B4-BE49-F238E27FC236}">
                  <a16:creationId xmlns:a16="http://schemas.microsoft.com/office/drawing/2014/main" id="{16D8D91D-D120-00F0-9611-AC8819F3CD4D}"/>
                </a:ext>
              </a:extLst>
            </p:cNvPr>
            <p:cNvSpPr/>
            <p:nvPr/>
          </p:nvSpPr>
          <p:spPr>
            <a:xfrm>
              <a:off x="1467059" y="1817588"/>
              <a:ext cx="133144" cy="243463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dirty="0">
                  <a:solidFill>
                    <a:prstClr val="black"/>
                  </a:solidFill>
                  <a:latin typeface="Calibri Light"/>
                  <a:ea typeface="+mn-ea"/>
                  <a:cs typeface="+mn-cs"/>
                </a:rPr>
                <a:t>5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1373D43-AEAE-B91F-33DF-5EEDFCBE31B0}"/>
              </a:ext>
            </a:extLst>
          </p:cNvPr>
          <p:cNvSpPr txBox="1"/>
          <p:nvPr/>
        </p:nvSpPr>
        <p:spPr>
          <a:xfrm>
            <a:off x="1463386" y="1450705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>
                <a:latin typeface="Roboto" panose="02000000000000000000" pitchFamily="2" charset="0"/>
                <a:ea typeface="Roboto" panose="02000000000000000000" pitchFamily="2" charset="0"/>
              </a:rPr>
              <a:t>seqNo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  <a:r>
              <a:rPr lang="en-I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en-SG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13F0A6-713F-E610-AA0E-4ABC012E812E}"/>
              </a:ext>
            </a:extLst>
          </p:cNvPr>
          <p:cNvSpPr txBox="1"/>
          <p:nvPr/>
        </p:nvSpPr>
        <p:spPr>
          <a:xfrm>
            <a:off x="6776200" y="1450399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>
                <a:latin typeface="Roboto" panose="02000000000000000000" pitchFamily="2" charset="0"/>
                <a:ea typeface="Roboto" panose="02000000000000000000" pitchFamily="2" charset="0"/>
              </a:rPr>
              <a:t>latestRxSeqNo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  <a:r>
              <a:rPr lang="en-I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en-SG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48" name="Pktgen grp">
            <a:extLst>
              <a:ext uri="{FF2B5EF4-FFF2-40B4-BE49-F238E27FC236}">
                <a16:creationId xmlns:a16="http://schemas.microsoft.com/office/drawing/2014/main" id="{0549E47E-8601-75DE-498D-0E99EF7C8B1B}"/>
              </a:ext>
            </a:extLst>
          </p:cNvPr>
          <p:cNvGrpSpPr/>
          <p:nvPr/>
        </p:nvGrpSpPr>
        <p:grpSpPr>
          <a:xfrm>
            <a:off x="6929286" y="1758176"/>
            <a:ext cx="2175400" cy="1598867"/>
            <a:chOff x="6929286" y="1671463"/>
            <a:chExt cx="2175400" cy="159886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2DD4D9A-2E8D-4054-9664-BEF2EAF1A425}"/>
                </a:ext>
              </a:extLst>
            </p:cNvPr>
            <p:cNvSpPr txBox="1"/>
            <p:nvPr/>
          </p:nvSpPr>
          <p:spPr>
            <a:xfrm>
              <a:off x="8328897" y="2154492"/>
              <a:ext cx="775789" cy="307777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 err="1">
                  <a:latin typeface="Roboto" panose="02000000000000000000" pitchFamily="2" charset="0"/>
                  <a:ea typeface="Roboto" panose="02000000000000000000" pitchFamily="2" charset="0"/>
                </a:rPr>
                <a:t>PktGen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F32292D5-1975-FB1B-FA53-F59C64787D0C}"/>
                </a:ext>
              </a:extLst>
            </p:cNvPr>
            <p:cNvCxnSpPr>
              <a:cxnSpLocks/>
              <a:stCxn id="36" idx="2"/>
            </p:cNvCxnSpPr>
            <p:nvPr/>
          </p:nvCxnSpPr>
          <p:spPr>
            <a:xfrm rot="5400000">
              <a:off x="8315992" y="2383761"/>
              <a:ext cx="322293" cy="479309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New Pkt">
              <a:extLst>
                <a:ext uri="{FF2B5EF4-FFF2-40B4-BE49-F238E27FC236}">
                  <a16:creationId xmlns:a16="http://schemas.microsoft.com/office/drawing/2014/main" id="{C9C52C1A-C12E-7920-86EB-80B5A5F28DC3}"/>
                </a:ext>
              </a:extLst>
            </p:cNvPr>
            <p:cNvSpPr/>
            <p:nvPr/>
          </p:nvSpPr>
          <p:spPr>
            <a:xfrm>
              <a:off x="8041278" y="2665825"/>
              <a:ext cx="133144" cy="243463"/>
            </a:xfrm>
            <a:prstGeom prst="rect">
              <a:avLst/>
            </a:prstGeom>
            <a:solidFill>
              <a:schemeClr val="accent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D0D54F-CD00-CF54-F4E4-54C884F05900}"/>
                </a:ext>
              </a:extLst>
            </p:cNvPr>
            <p:cNvCxnSpPr>
              <a:cxnSpLocks/>
            </p:cNvCxnSpPr>
            <p:nvPr/>
          </p:nvCxnSpPr>
          <p:spPr>
            <a:xfrm>
              <a:off x="8111359" y="1671463"/>
              <a:ext cx="0" cy="900287"/>
            </a:xfrm>
            <a:prstGeom prst="line">
              <a:avLst/>
            </a:prstGeom>
            <a:ln w="19050">
              <a:solidFill>
                <a:srgbClr val="0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New Pkt">
              <a:extLst>
                <a:ext uri="{FF2B5EF4-FFF2-40B4-BE49-F238E27FC236}">
                  <a16:creationId xmlns:a16="http://schemas.microsoft.com/office/drawing/2014/main" id="{D3BD8B0F-11A4-7AD1-8D6E-D74C258F3793}"/>
                </a:ext>
              </a:extLst>
            </p:cNvPr>
            <p:cNvSpPr/>
            <p:nvPr/>
          </p:nvSpPr>
          <p:spPr>
            <a:xfrm>
              <a:off x="7701952" y="2665825"/>
              <a:ext cx="133144" cy="243463"/>
            </a:xfrm>
            <a:prstGeom prst="rect">
              <a:avLst/>
            </a:prstGeom>
            <a:solidFill>
              <a:schemeClr val="accent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5" name="New Pkt">
              <a:extLst>
                <a:ext uri="{FF2B5EF4-FFF2-40B4-BE49-F238E27FC236}">
                  <a16:creationId xmlns:a16="http://schemas.microsoft.com/office/drawing/2014/main" id="{0C43F5A4-A12D-03B8-5C92-97BF46BD7ADE}"/>
                </a:ext>
              </a:extLst>
            </p:cNvPr>
            <p:cNvSpPr/>
            <p:nvPr/>
          </p:nvSpPr>
          <p:spPr>
            <a:xfrm>
              <a:off x="7362627" y="2665825"/>
              <a:ext cx="133144" cy="243463"/>
            </a:xfrm>
            <a:prstGeom prst="rect">
              <a:avLst/>
            </a:prstGeom>
            <a:solidFill>
              <a:schemeClr val="accent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6" name="New Pkt">
              <a:extLst>
                <a:ext uri="{FF2B5EF4-FFF2-40B4-BE49-F238E27FC236}">
                  <a16:creationId xmlns:a16="http://schemas.microsoft.com/office/drawing/2014/main" id="{44EAAA99-0EDA-BBF4-74F4-871D07BD47DF}"/>
                </a:ext>
              </a:extLst>
            </p:cNvPr>
            <p:cNvSpPr/>
            <p:nvPr/>
          </p:nvSpPr>
          <p:spPr>
            <a:xfrm>
              <a:off x="7028289" y="2665825"/>
              <a:ext cx="133144" cy="243463"/>
            </a:xfrm>
            <a:prstGeom prst="rect">
              <a:avLst/>
            </a:prstGeom>
            <a:solidFill>
              <a:schemeClr val="accent4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sm" len="sm"/>
            </a:ln>
            <a:effectLst/>
          </p:spPr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B7FF705-D453-04A2-98BD-2438650E21CE}"/>
                </a:ext>
              </a:extLst>
            </p:cNvPr>
            <p:cNvSpPr txBox="1"/>
            <p:nvPr/>
          </p:nvSpPr>
          <p:spPr>
            <a:xfrm>
              <a:off x="6929286" y="2962553"/>
              <a:ext cx="13227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Roboto" panose="02000000000000000000" pitchFamily="2" charset="0"/>
                  <a:ea typeface="Roboto" panose="02000000000000000000" pitchFamily="2" charset="0"/>
                </a:rPr>
                <a:t>Periodic ACKs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6EA7156-4ED4-7FA6-5CA6-A5A41D0E3C5F}"/>
              </a:ext>
            </a:extLst>
          </p:cNvPr>
          <p:cNvSpPr txBox="1"/>
          <p:nvPr/>
        </p:nvSpPr>
        <p:spPr>
          <a:xfrm>
            <a:off x="802950" y="2478733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 err="1">
                <a:latin typeface="Roboto" panose="02000000000000000000" pitchFamily="2" charset="0"/>
                <a:ea typeface="Roboto" panose="02000000000000000000" pitchFamily="2" charset="0"/>
              </a:rPr>
              <a:t>latestRxSeqNo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=</a:t>
            </a:r>
            <a:r>
              <a:rPr lang="en-I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endParaRPr lang="en-SG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1" name="Cross" descr="Close with solid fill">
            <a:extLst>
              <a:ext uri="{FF2B5EF4-FFF2-40B4-BE49-F238E27FC236}">
                <a16:creationId xmlns:a16="http://schemas.microsoft.com/office/drawing/2014/main" id="{0204D6C2-49FD-863F-E553-869512CD7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5426" y="1860557"/>
            <a:ext cx="198518" cy="198518"/>
          </a:xfrm>
          <a:prstGeom prst="rect">
            <a:avLst/>
          </a:prstGeom>
        </p:spPr>
      </p:pic>
      <p:sp>
        <p:nvSpPr>
          <p:cNvPr id="54" name="Loss Noti Pkt">
            <a:extLst>
              <a:ext uri="{FF2B5EF4-FFF2-40B4-BE49-F238E27FC236}">
                <a16:creationId xmlns:a16="http://schemas.microsoft.com/office/drawing/2014/main" id="{417482D8-21BA-F4ED-2C2A-DBD9C2BC60EE}"/>
              </a:ext>
            </a:extLst>
          </p:cNvPr>
          <p:cNvSpPr/>
          <p:nvPr/>
        </p:nvSpPr>
        <p:spPr>
          <a:xfrm>
            <a:off x="6931790" y="3535034"/>
            <a:ext cx="133144" cy="243463"/>
          </a:xfrm>
          <a:prstGeom prst="rect">
            <a:avLst/>
          </a:prstGeom>
          <a:solidFill>
            <a:schemeClr val="accent6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endParaRPr lang="en-US" dirty="0">
              <a:solidFill>
                <a:prstClr val="black"/>
              </a:solidFill>
              <a:latin typeface="Calibri Light"/>
              <a:ea typeface="+mn-ea"/>
              <a:cs typeface="+mn-cs"/>
            </a:endParaRPr>
          </a:p>
        </p:txBody>
      </p:sp>
      <p:grpSp>
        <p:nvGrpSpPr>
          <p:cNvPr id="60" name="Loss detection">
            <a:extLst>
              <a:ext uri="{FF2B5EF4-FFF2-40B4-BE49-F238E27FC236}">
                <a16:creationId xmlns:a16="http://schemas.microsoft.com/office/drawing/2014/main" id="{59955FA4-4F99-A46E-DD0E-620363FB69F9}"/>
              </a:ext>
            </a:extLst>
          </p:cNvPr>
          <p:cNvGrpSpPr/>
          <p:nvPr/>
        </p:nvGrpSpPr>
        <p:grpSpPr>
          <a:xfrm>
            <a:off x="7443381" y="3385702"/>
            <a:ext cx="1517786" cy="523220"/>
            <a:chOff x="7443381" y="3385702"/>
            <a:chExt cx="1517786" cy="52322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1DB189F-9E95-59AE-68F7-7EC6F44D363B}"/>
                </a:ext>
              </a:extLst>
            </p:cNvPr>
            <p:cNvSpPr txBox="1"/>
            <p:nvPr/>
          </p:nvSpPr>
          <p:spPr>
            <a:xfrm>
              <a:off x="7849176" y="3385702"/>
              <a:ext cx="1111991" cy="52322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latin typeface="Roboto" panose="02000000000000000000" pitchFamily="2" charset="0"/>
                  <a:ea typeface="Roboto" panose="02000000000000000000" pitchFamily="2" charset="0"/>
                </a:rPr>
                <a:t>Loss Detection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8F43D51-5A63-E932-832C-85DA3DC5D608}"/>
                </a:ext>
              </a:extLst>
            </p:cNvPr>
            <p:cNvCxnSpPr>
              <a:cxnSpLocks/>
              <a:stCxn id="50" idx="1"/>
            </p:cNvCxnSpPr>
            <p:nvPr/>
          </p:nvCxnSpPr>
          <p:spPr>
            <a:xfrm flipH="1">
              <a:off x="7443381" y="3647312"/>
              <a:ext cx="40579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p Loss notif">
            <a:extLst>
              <a:ext uri="{FF2B5EF4-FFF2-40B4-BE49-F238E27FC236}">
                <a16:creationId xmlns:a16="http://schemas.microsoft.com/office/drawing/2014/main" id="{0A6272DA-008A-F7BF-233E-7F87F2884734}"/>
              </a:ext>
            </a:extLst>
          </p:cNvPr>
          <p:cNvGrpSpPr/>
          <p:nvPr/>
        </p:nvGrpSpPr>
        <p:grpSpPr>
          <a:xfrm>
            <a:off x="6681622" y="3815613"/>
            <a:ext cx="1818125" cy="827007"/>
            <a:chOff x="6681622" y="3815613"/>
            <a:chExt cx="1818125" cy="82700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3CCAD6A-4DDB-AE77-F378-1DA0AA4E817F}"/>
                </a:ext>
              </a:extLst>
            </p:cNvPr>
            <p:cNvSpPr txBox="1"/>
            <p:nvPr/>
          </p:nvSpPr>
          <p:spPr>
            <a:xfrm>
              <a:off x="6681622" y="4119400"/>
              <a:ext cx="1818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Roboto" panose="02000000000000000000" pitchFamily="2" charset="0"/>
                  <a:ea typeface="Roboto" panose="02000000000000000000" pitchFamily="2" charset="0"/>
                </a:rPr>
                <a:t>Loss notification </a:t>
              </a:r>
              <a:r>
                <a:rPr lang="en-IN" dirty="0" err="1">
                  <a:latin typeface="Roboto" panose="02000000000000000000" pitchFamily="2" charset="0"/>
                  <a:ea typeface="Roboto" panose="02000000000000000000" pitchFamily="2" charset="0"/>
                </a:rPr>
                <a:t>pkt</a:t>
              </a:r>
              <a:br>
                <a:rPr lang="en-IN" dirty="0">
                  <a:latin typeface="Roboto" panose="02000000000000000000" pitchFamily="2" charset="0"/>
                  <a:ea typeface="Roboto" panose="02000000000000000000" pitchFamily="2" charset="0"/>
                </a:rPr>
              </a:br>
              <a:r>
                <a:rPr lang="en-IN" dirty="0">
                  <a:latin typeface="Roboto" panose="02000000000000000000" pitchFamily="2" charset="0"/>
                  <a:ea typeface="Roboto" panose="02000000000000000000" pitchFamily="2" charset="0"/>
                </a:rPr>
                <a:t>(high priority)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36760DD1-7DC5-B9E5-1F35-B78195FF411D}"/>
                </a:ext>
              </a:extLst>
            </p:cNvPr>
            <p:cNvCxnSpPr/>
            <p:nvPr/>
          </p:nvCxnSpPr>
          <p:spPr>
            <a:xfrm flipH="1" flipV="1">
              <a:off x="7094861" y="3815613"/>
              <a:ext cx="334338" cy="318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ReTx requests">
            <a:extLst>
              <a:ext uri="{FF2B5EF4-FFF2-40B4-BE49-F238E27FC236}">
                <a16:creationId xmlns:a16="http://schemas.microsoft.com/office/drawing/2014/main" id="{BD7970C1-6EAE-C72D-AAEB-F7FA3BAF6E1A}"/>
              </a:ext>
            </a:extLst>
          </p:cNvPr>
          <p:cNvSpPr txBox="1"/>
          <p:nvPr/>
        </p:nvSpPr>
        <p:spPr>
          <a:xfrm>
            <a:off x="406426" y="3262692"/>
            <a:ext cx="1771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err="1">
                <a:latin typeface="Roboto" panose="02000000000000000000" pitchFamily="2" charset="0"/>
                <a:ea typeface="Roboto" panose="02000000000000000000" pitchFamily="2" charset="0"/>
              </a:rPr>
              <a:t>ReTxRequests</a:t>
            </a:r>
            <a:r>
              <a:rPr lang="en-IN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2" name="4 retx req">
            <a:extLst>
              <a:ext uri="{FF2B5EF4-FFF2-40B4-BE49-F238E27FC236}">
                <a16:creationId xmlns:a16="http://schemas.microsoft.com/office/drawing/2014/main" id="{E07009DF-8B84-2CF4-2744-E709C0FA081C}"/>
              </a:ext>
            </a:extLst>
          </p:cNvPr>
          <p:cNvSpPr txBox="1"/>
          <p:nvPr/>
        </p:nvSpPr>
        <p:spPr>
          <a:xfrm>
            <a:off x="797566" y="350783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en-SG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68" name="Update arrows">
            <a:extLst>
              <a:ext uri="{FF2B5EF4-FFF2-40B4-BE49-F238E27FC236}">
                <a16:creationId xmlns:a16="http://schemas.microsoft.com/office/drawing/2014/main" id="{0D2894DE-D14B-A5F6-5D41-7AC31EE5D47D}"/>
              </a:ext>
            </a:extLst>
          </p:cNvPr>
          <p:cNvGrpSpPr/>
          <p:nvPr/>
        </p:nvGrpSpPr>
        <p:grpSpPr>
          <a:xfrm>
            <a:off x="1083222" y="2752538"/>
            <a:ext cx="1142641" cy="904227"/>
            <a:chOff x="1083222" y="2752538"/>
            <a:chExt cx="1142641" cy="904227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DBF9732-DFA0-C2D3-5B24-AB87FB458F3D}"/>
                </a:ext>
              </a:extLst>
            </p:cNvPr>
            <p:cNvCxnSpPr/>
            <p:nvPr/>
          </p:nvCxnSpPr>
          <p:spPr>
            <a:xfrm flipH="1">
              <a:off x="1083222" y="3656765"/>
              <a:ext cx="100901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2D523FB9-7A25-D98D-7FDB-D4A91B4AB1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25863" y="2752538"/>
              <a:ext cx="0" cy="7228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Single 4 pkt">
            <a:extLst>
              <a:ext uri="{FF2B5EF4-FFF2-40B4-BE49-F238E27FC236}">
                <a16:creationId xmlns:a16="http://schemas.microsoft.com/office/drawing/2014/main" id="{9755E429-3397-9CD2-FD32-90E94142907C}"/>
              </a:ext>
            </a:extLst>
          </p:cNvPr>
          <p:cNvSpPr/>
          <p:nvPr/>
        </p:nvSpPr>
        <p:spPr>
          <a:xfrm>
            <a:off x="1679528" y="2229304"/>
            <a:ext cx="133144" cy="243463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4</a:t>
            </a:r>
          </a:p>
        </p:txBody>
      </p:sp>
      <p:sp>
        <p:nvSpPr>
          <p:cNvPr id="78" name="Single 6 pkt">
            <a:extLst>
              <a:ext uri="{FF2B5EF4-FFF2-40B4-BE49-F238E27FC236}">
                <a16:creationId xmlns:a16="http://schemas.microsoft.com/office/drawing/2014/main" id="{E00EF122-08B7-6768-F315-764BAFAFDCA7}"/>
              </a:ext>
            </a:extLst>
          </p:cNvPr>
          <p:cNvSpPr/>
          <p:nvPr/>
        </p:nvSpPr>
        <p:spPr>
          <a:xfrm>
            <a:off x="3086576" y="2476784"/>
            <a:ext cx="133144" cy="238758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sm" len="sm"/>
          </a:ln>
          <a:effectLst/>
        </p:spPr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dirty="0">
                <a:solidFill>
                  <a:prstClr val="black"/>
                </a:solidFill>
                <a:latin typeface="Calibri Light"/>
                <a:ea typeface="+mn-ea"/>
                <a:cs typeface="+mn-cs"/>
              </a:rPr>
              <a:t>6</a:t>
            </a:r>
          </a:p>
        </p:txBody>
      </p:sp>
      <p:grpSp>
        <p:nvGrpSpPr>
          <p:cNvPr id="79" name="Queues">
            <a:extLst>
              <a:ext uri="{FF2B5EF4-FFF2-40B4-BE49-F238E27FC236}">
                <a16:creationId xmlns:a16="http://schemas.microsoft.com/office/drawing/2014/main" id="{3D7D9D9F-785D-EA3E-30C4-748B3ED588DB}"/>
              </a:ext>
            </a:extLst>
          </p:cNvPr>
          <p:cNvGrpSpPr/>
          <p:nvPr/>
        </p:nvGrpSpPr>
        <p:grpSpPr>
          <a:xfrm>
            <a:off x="2674846" y="2197408"/>
            <a:ext cx="568626" cy="555257"/>
            <a:chOff x="2674846" y="2197408"/>
            <a:chExt cx="568626" cy="555257"/>
          </a:xfrm>
        </p:grpSpPr>
        <p:cxnSp>
          <p:nvCxnSpPr>
            <p:cNvPr id="70" name="Straight Connector 23">
              <a:extLst>
                <a:ext uri="{FF2B5EF4-FFF2-40B4-BE49-F238E27FC236}">
                  <a16:creationId xmlns:a16="http://schemas.microsoft.com/office/drawing/2014/main" id="{1E532F67-2A7A-83A6-A0EC-78C8B26C4766}"/>
                </a:ext>
              </a:extLst>
            </p:cNvPr>
            <p:cNvCxnSpPr>
              <a:cxnSpLocks/>
            </p:cNvCxnSpPr>
            <p:nvPr/>
          </p:nvCxnSpPr>
          <p:spPr>
            <a:xfrm>
              <a:off x="2674846" y="2215803"/>
              <a:ext cx="568626" cy="0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2">
              <a:extLst>
                <a:ext uri="{FF2B5EF4-FFF2-40B4-BE49-F238E27FC236}">
                  <a16:creationId xmlns:a16="http://schemas.microsoft.com/office/drawing/2014/main" id="{877115A0-1D6F-AAF3-46FE-4E06D856B4C6}"/>
                </a:ext>
              </a:extLst>
            </p:cNvPr>
            <p:cNvCxnSpPr>
              <a:cxnSpLocks/>
            </p:cNvCxnSpPr>
            <p:nvPr/>
          </p:nvCxnSpPr>
          <p:spPr>
            <a:xfrm>
              <a:off x="2678126" y="2733389"/>
              <a:ext cx="563500" cy="0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20274B2-DB74-D872-8F6D-B29CD12385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74846" y="2482673"/>
              <a:ext cx="56678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23">
              <a:extLst>
                <a:ext uri="{FF2B5EF4-FFF2-40B4-BE49-F238E27FC236}">
                  <a16:creationId xmlns:a16="http://schemas.microsoft.com/office/drawing/2014/main" id="{0C57C9B6-C90C-2688-3D14-B6D73A199BAA}"/>
                </a:ext>
              </a:extLst>
            </p:cNvPr>
            <p:cNvCxnSpPr>
              <a:cxnSpLocks/>
            </p:cNvCxnSpPr>
            <p:nvPr/>
          </p:nvCxnSpPr>
          <p:spPr>
            <a:xfrm>
              <a:off x="3241626" y="2197408"/>
              <a:ext cx="0" cy="555257"/>
            </a:xfrm>
            <a:prstGeom prst="line">
              <a:avLst/>
            </a:prstGeom>
            <a:ln w="38100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Queue priorities">
            <a:extLst>
              <a:ext uri="{FF2B5EF4-FFF2-40B4-BE49-F238E27FC236}">
                <a16:creationId xmlns:a16="http://schemas.microsoft.com/office/drawing/2014/main" id="{2640E1DA-5B48-133D-AF82-D49D87414A81}"/>
              </a:ext>
            </a:extLst>
          </p:cNvPr>
          <p:cNvGrpSpPr/>
          <p:nvPr/>
        </p:nvGrpSpPr>
        <p:grpSpPr>
          <a:xfrm>
            <a:off x="2782837" y="1756196"/>
            <a:ext cx="1187637" cy="1451072"/>
            <a:chOff x="2782837" y="1756196"/>
            <a:chExt cx="1187637" cy="145107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4E73649-3697-F46F-6E4B-E06F112F16D5}"/>
                </a:ext>
              </a:extLst>
            </p:cNvPr>
            <p:cNvSpPr txBox="1"/>
            <p:nvPr/>
          </p:nvSpPr>
          <p:spPr>
            <a:xfrm>
              <a:off x="2812786" y="1756196"/>
              <a:ext cx="11576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Roboto" panose="02000000000000000000" pitchFamily="2" charset="0"/>
                  <a:ea typeface="Roboto" panose="02000000000000000000" pitchFamily="2" charset="0"/>
                </a:rPr>
                <a:t>High priority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3937F67-60B2-D570-A8AD-9D6A5A11EA15}"/>
                </a:ext>
              </a:extLst>
            </p:cNvPr>
            <p:cNvSpPr txBox="1"/>
            <p:nvPr/>
          </p:nvSpPr>
          <p:spPr>
            <a:xfrm>
              <a:off x="2782837" y="2899491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latin typeface="Roboto" panose="02000000000000000000" pitchFamily="2" charset="0"/>
                  <a:ea typeface="Roboto" panose="02000000000000000000" pitchFamily="2" charset="0"/>
                </a:rPr>
                <a:t>Low priority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C3B19073-6165-C97E-6927-EAF9DBFBD060}"/>
                </a:ext>
              </a:extLst>
            </p:cNvPr>
            <p:cNvCxnSpPr/>
            <p:nvPr/>
          </p:nvCxnSpPr>
          <p:spPr>
            <a:xfrm flipH="1" flipV="1">
              <a:off x="2876709" y="2589139"/>
              <a:ext cx="166083" cy="3514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B0138D1-36E0-E43C-409E-60AE32031D35}"/>
                </a:ext>
              </a:extLst>
            </p:cNvPr>
            <p:cNvCxnSpPr/>
            <p:nvPr/>
          </p:nvCxnSpPr>
          <p:spPr>
            <a:xfrm flipH="1">
              <a:off x="2865566" y="2059075"/>
              <a:ext cx="157948" cy="3228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7" name="Black overlay">
            <a:extLst>
              <a:ext uri="{FF2B5EF4-FFF2-40B4-BE49-F238E27FC236}">
                <a16:creationId xmlns:a16="http://schemas.microsoft.com/office/drawing/2014/main" id="{4BF02968-7DC9-35B9-625A-24A9389FDEF6}"/>
              </a:ext>
            </a:extLst>
          </p:cNvPr>
          <p:cNvSpPr/>
          <p:nvPr/>
        </p:nvSpPr>
        <p:spPr>
          <a:xfrm>
            <a:off x="0" y="627797"/>
            <a:ext cx="9144000" cy="4515703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7D1C65F-E98D-4064-BBFF-D1A99463940C}"/>
              </a:ext>
            </a:extLst>
          </p:cNvPr>
          <p:cNvGrpSpPr/>
          <p:nvPr/>
        </p:nvGrpSpPr>
        <p:grpSpPr>
          <a:xfrm>
            <a:off x="2810638" y="3467985"/>
            <a:ext cx="3546724" cy="1372761"/>
            <a:chOff x="2810638" y="3467985"/>
            <a:chExt cx="3546724" cy="137276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4CEB30B-381C-45CD-1BDC-B959D4FABBC4}"/>
                </a:ext>
              </a:extLst>
            </p:cNvPr>
            <p:cNvGrpSpPr/>
            <p:nvPr/>
          </p:nvGrpSpPr>
          <p:grpSpPr>
            <a:xfrm>
              <a:off x="2810638" y="3467985"/>
              <a:ext cx="3546724" cy="1372761"/>
              <a:chOff x="2810638" y="3467985"/>
              <a:chExt cx="3546724" cy="1372761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424CD034-1EA2-241A-B42B-1BB800E9C558}"/>
                  </a:ext>
                </a:extLst>
              </p:cNvPr>
              <p:cNvSpPr/>
              <p:nvPr/>
            </p:nvSpPr>
            <p:spPr>
              <a:xfrm>
                <a:off x="2810638" y="3467985"/>
                <a:ext cx="3546724" cy="1372761"/>
              </a:xfrm>
              <a:prstGeom prst="roundRect">
                <a:avLst/>
              </a:prstGeom>
              <a:solidFill>
                <a:schemeClr val="lt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CF3F7E5-808D-89C2-DC81-2F07CC2497AB}"/>
                  </a:ext>
                </a:extLst>
              </p:cNvPr>
              <p:cNvSpPr txBox="1"/>
              <p:nvPr/>
            </p:nvSpPr>
            <p:spPr>
              <a:xfrm>
                <a:off x="2949497" y="3524398"/>
                <a:ext cx="31902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sz="1600" dirty="0">
                    <a:latin typeface="Roboto" panose="02000000000000000000" pitchFamily="2" charset="0"/>
                    <a:ea typeface="Roboto" panose="02000000000000000000" pitchFamily="2" charset="0"/>
                  </a:rPr>
                  <a:t>Packet sequence at TCP receiver</a:t>
                </a:r>
                <a:endParaRPr lang="en-SG" sz="16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DC01993-DBEA-D0C7-1873-06153FE2898D}"/>
                </a:ext>
              </a:extLst>
            </p:cNvPr>
            <p:cNvGrpSpPr/>
            <p:nvPr/>
          </p:nvGrpSpPr>
          <p:grpSpPr>
            <a:xfrm>
              <a:off x="3779842" y="3987016"/>
              <a:ext cx="1180612" cy="243463"/>
              <a:chOff x="3684121" y="4203080"/>
              <a:chExt cx="1180612" cy="243463"/>
            </a:xfrm>
          </p:grpSpPr>
          <p:sp>
            <p:nvSpPr>
              <p:cNvPr id="74" name="New Pkt">
                <a:extLst>
                  <a:ext uri="{FF2B5EF4-FFF2-40B4-BE49-F238E27FC236}">
                    <a16:creationId xmlns:a16="http://schemas.microsoft.com/office/drawing/2014/main" id="{D466F511-7038-161F-73C3-7B2B142E0686}"/>
                  </a:ext>
                </a:extLst>
              </p:cNvPr>
              <p:cNvSpPr/>
              <p:nvPr/>
            </p:nvSpPr>
            <p:spPr>
              <a:xfrm>
                <a:off x="4312603" y="4203080"/>
                <a:ext cx="133144" cy="243463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sm" len="sm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 Light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75" name="New Pkt">
                <a:extLst>
                  <a:ext uri="{FF2B5EF4-FFF2-40B4-BE49-F238E27FC236}">
                    <a16:creationId xmlns:a16="http://schemas.microsoft.com/office/drawing/2014/main" id="{EE169852-5AA1-3088-2E44-7D950EAF62DB}"/>
                  </a:ext>
                </a:extLst>
              </p:cNvPr>
              <p:cNvSpPr/>
              <p:nvPr/>
            </p:nvSpPr>
            <p:spPr>
              <a:xfrm>
                <a:off x="4731589" y="4203080"/>
                <a:ext cx="133144" cy="243463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sm" len="sm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 Light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76" name="New Pkt">
                <a:extLst>
                  <a:ext uri="{FF2B5EF4-FFF2-40B4-BE49-F238E27FC236}">
                    <a16:creationId xmlns:a16="http://schemas.microsoft.com/office/drawing/2014/main" id="{D6C2AA95-DE7D-B1ED-BEE7-A5DD2F7F1D67}"/>
                  </a:ext>
                </a:extLst>
              </p:cNvPr>
              <p:cNvSpPr/>
              <p:nvPr/>
            </p:nvSpPr>
            <p:spPr>
              <a:xfrm>
                <a:off x="4522097" y="4203080"/>
                <a:ext cx="133144" cy="243463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sm" len="sm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 Light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77" name="New Pkt">
                <a:extLst>
                  <a:ext uri="{FF2B5EF4-FFF2-40B4-BE49-F238E27FC236}">
                    <a16:creationId xmlns:a16="http://schemas.microsoft.com/office/drawing/2014/main" id="{EBA7D70C-3659-4D83-F6AC-E8CC64C572C5}"/>
                  </a:ext>
                </a:extLst>
              </p:cNvPr>
              <p:cNvSpPr/>
              <p:nvPr/>
            </p:nvSpPr>
            <p:spPr>
              <a:xfrm>
                <a:off x="4103109" y="4203080"/>
                <a:ext cx="133144" cy="243463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sm" len="sm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 Light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2" name="New Pkt">
                <a:extLst>
                  <a:ext uri="{FF2B5EF4-FFF2-40B4-BE49-F238E27FC236}">
                    <a16:creationId xmlns:a16="http://schemas.microsoft.com/office/drawing/2014/main" id="{921B2F72-7D20-7F45-495A-53150D863538}"/>
                  </a:ext>
                </a:extLst>
              </p:cNvPr>
              <p:cNvSpPr/>
              <p:nvPr/>
            </p:nvSpPr>
            <p:spPr>
              <a:xfrm>
                <a:off x="3893615" y="4203080"/>
                <a:ext cx="133144" cy="243463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sm" len="sm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 Light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91" name="Single 6 pkt">
                <a:extLst>
                  <a:ext uri="{FF2B5EF4-FFF2-40B4-BE49-F238E27FC236}">
                    <a16:creationId xmlns:a16="http://schemas.microsoft.com/office/drawing/2014/main" id="{C3A19073-9F18-5CAF-2861-B76DE55E36A6}"/>
                  </a:ext>
                </a:extLst>
              </p:cNvPr>
              <p:cNvSpPr/>
              <p:nvPr/>
            </p:nvSpPr>
            <p:spPr>
              <a:xfrm>
                <a:off x="3684121" y="4205432"/>
                <a:ext cx="133144" cy="238758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sm" len="sm"/>
              </a:ln>
              <a:effectLst/>
            </p:spPr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dirty="0">
                    <a:solidFill>
                      <a:prstClr val="black"/>
                    </a:solidFill>
                    <a:latin typeface="Calibri Light"/>
                    <a:ea typeface="+mn-ea"/>
                    <a:cs typeface="+mn-cs"/>
                  </a:rPr>
                  <a:t>6</a:t>
                </a:r>
              </a:p>
            </p:txBody>
          </p:sp>
        </p:grpSp>
        <p:grpSp>
          <p:nvGrpSpPr>
            <p:cNvPr id="92" name="Group 5">
              <a:extLst>
                <a:ext uri="{FF2B5EF4-FFF2-40B4-BE49-F238E27FC236}">
                  <a16:creationId xmlns:a16="http://schemas.microsoft.com/office/drawing/2014/main" id="{FF3E62B4-52C0-D1E1-B8D9-4D9E168E5889}"/>
                </a:ext>
              </a:extLst>
            </p:cNvPr>
            <p:cNvGrpSpPr/>
            <p:nvPr/>
          </p:nvGrpSpPr>
          <p:grpSpPr>
            <a:xfrm>
              <a:off x="3779842" y="4267827"/>
              <a:ext cx="1858201" cy="504004"/>
              <a:chOff x="4395333" y="984075"/>
              <a:chExt cx="1858201" cy="504004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EC118E24-D63E-6489-1BC7-864A0F1443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11917" y="984075"/>
                <a:ext cx="94366" cy="21491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3D2C8EA-1F2E-FA3F-2BB2-547AF5412116}"/>
                  </a:ext>
                </a:extLst>
              </p:cNvPr>
              <p:cNvSpPr txBox="1"/>
              <p:nvPr/>
            </p:nvSpPr>
            <p:spPr>
              <a:xfrm>
                <a:off x="4395333" y="1180302"/>
                <a:ext cx="18582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IN" dirty="0">
                    <a:latin typeface="Roboto" panose="02000000000000000000" pitchFamily="2" charset="0"/>
                    <a:ea typeface="Roboto" panose="02000000000000000000" pitchFamily="2" charset="0"/>
                  </a:rPr>
                  <a:t>Single Duplicate ACK</a:t>
                </a:r>
                <a:endParaRPr lang="en-SG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544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4.44444E-6 0.081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0.59636 0.002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09" y="1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46914E-6 L -0.52188 -0.0015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94" y="-9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23457E-6 L 0.154 1.23457E-6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1" y="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1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2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1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2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1"/>
      <p:bldP spid="11" grpId="1"/>
      <p:bldP spid="13" grpId="1"/>
      <p:bldP spid="33" grpId="0"/>
      <p:bldP spid="34" grpId="0"/>
      <p:bldP spid="52" grpId="0"/>
      <p:bldP spid="54" grpId="0" animBg="1"/>
      <p:bldP spid="54" grpId="1" animBg="1"/>
      <p:bldP spid="54" grpId="2" animBg="1"/>
      <p:bldP spid="61" grpId="0"/>
      <p:bldP spid="62" grpId="0"/>
      <p:bldP spid="69" grpId="0" animBg="1"/>
      <p:bldP spid="69" grpId="1" animBg="1"/>
      <p:bldP spid="69" grpId="2" animBg="1"/>
      <p:bldP spid="78" grpId="0" animBg="1"/>
      <p:bldP spid="78" grpId="1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41EAA-20EC-D3BB-4F39-CDFDF2B4B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LinkGuardian</a:t>
            </a:r>
            <a:r>
              <a:rPr lang="en-IN" dirty="0"/>
              <a:t> Protocol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B5ADD-0F7D-6373-43DF-9E41E33500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9D96F0-7B63-938D-43DA-714DCEA1F74C}"/>
              </a:ext>
            </a:extLst>
          </p:cNvPr>
          <p:cNvGrpSpPr/>
          <p:nvPr/>
        </p:nvGrpSpPr>
        <p:grpSpPr>
          <a:xfrm>
            <a:off x="625910" y="1043691"/>
            <a:ext cx="2776486" cy="2850725"/>
            <a:chOff x="585511" y="1536078"/>
            <a:chExt cx="2776486" cy="285072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9D1921DD-5B59-1198-96E5-E64770393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7957" y="1536078"/>
              <a:ext cx="1491596" cy="1491596"/>
            </a:xfrm>
            <a:prstGeom prst="rect">
              <a:avLst/>
            </a:prstGeom>
          </p:spPr>
        </p:pic>
        <p:sp>
          <p:nvSpPr>
            <p:cNvPr id="7" name="Google Shape;1249;p37">
              <a:extLst>
                <a:ext uri="{FF2B5EF4-FFF2-40B4-BE49-F238E27FC236}">
                  <a16:creationId xmlns:a16="http://schemas.microsoft.com/office/drawing/2014/main" id="{014EE1BF-809D-D5D6-D836-8D43A4D184CE}"/>
                </a:ext>
              </a:extLst>
            </p:cNvPr>
            <p:cNvSpPr txBox="1"/>
            <p:nvPr/>
          </p:nvSpPr>
          <p:spPr>
            <a:xfrm>
              <a:off x="585511" y="3950982"/>
              <a:ext cx="2776486" cy="435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dirty="0"/>
                <a:t>Comparing </a:t>
              </a:r>
              <a:r>
                <a:rPr lang="en-IN" dirty="0" err="1"/>
                <a:t>seq</a:t>
              </a:r>
              <a:r>
                <a:rPr lang="en-IN" dirty="0"/>
                <a:t> # of current packet and the </a:t>
              </a:r>
              <a:r>
                <a:rPr lang="en-IN" dirty="0" err="1">
                  <a:latin typeface="Roboto" panose="02000000000000000000" pitchFamily="2" charset="0"/>
                  <a:ea typeface="Roboto" panose="02000000000000000000" pitchFamily="2" charset="0"/>
                </a:rPr>
                <a:t>latestRxSeqNo</a:t>
              </a:r>
              <a:endParaRPr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" name="Google Shape;1258;p37">
              <a:extLst>
                <a:ext uri="{FF2B5EF4-FFF2-40B4-BE49-F238E27FC236}">
                  <a16:creationId xmlns:a16="http://schemas.microsoft.com/office/drawing/2014/main" id="{719DBB5A-BA45-E7C7-A455-189E01A7ADE7}"/>
                </a:ext>
              </a:extLst>
            </p:cNvPr>
            <p:cNvSpPr txBox="1"/>
            <p:nvPr/>
          </p:nvSpPr>
          <p:spPr>
            <a:xfrm>
              <a:off x="632683" y="3380373"/>
              <a:ext cx="2682143" cy="435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Loss detection at the receiver switch</a:t>
              </a:r>
              <a:endParaRPr lang="en-SG" sz="18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B78296-BD53-5B83-1FE1-50902999743B}"/>
              </a:ext>
            </a:extLst>
          </p:cNvPr>
          <p:cNvGrpSpPr/>
          <p:nvPr/>
        </p:nvGrpSpPr>
        <p:grpSpPr>
          <a:xfrm>
            <a:off x="5269972" y="909576"/>
            <a:ext cx="2776486" cy="2984840"/>
            <a:chOff x="5057663" y="1401963"/>
            <a:chExt cx="2776486" cy="2984840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9458C57F-5D47-8AE6-957B-91A35D3D5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4536" y="1401963"/>
              <a:ext cx="1759825" cy="1759825"/>
            </a:xfrm>
            <a:prstGeom prst="rect">
              <a:avLst/>
            </a:prstGeom>
          </p:spPr>
        </p:pic>
        <p:sp>
          <p:nvSpPr>
            <p:cNvPr id="11" name="Google Shape;1249;p37">
              <a:extLst>
                <a:ext uri="{FF2B5EF4-FFF2-40B4-BE49-F238E27FC236}">
                  <a16:creationId xmlns:a16="http://schemas.microsoft.com/office/drawing/2014/main" id="{0050F702-0256-E6C5-53F7-B898C33EB200}"/>
                </a:ext>
              </a:extLst>
            </p:cNvPr>
            <p:cNvSpPr txBox="1"/>
            <p:nvPr/>
          </p:nvSpPr>
          <p:spPr>
            <a:xfrm>
              <a:off x="5057663" y="3950982"/>
              <a:ext cx="2776486" cy="435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/>
                <a:t>Currently achieved through recirculation</a:t>
              </a:r>
            </a:p>
          </p:txBody>
        </p:sp>
        <p:sp>
          <p:nvSpPr>
            <p:cNvPr id="12" name="Google Shape;1258;p37">
              <a:extLst>
                <a:ext uri="{FF2B5EF4-FFF2-40B4-BE49-F238E27FC236}">
                  <a16:creationId xmlns:a16="http://schemas.microsoft.com/office/drawing/2014/main" id="{7A04D139-4B93-A5B1-3FC6-D04FC244707A}"/>
                </a:ext>
              </a:extLst>
            </p:cNvPr>
            <p:cNvSpPr txBox="1"/>
            <p:nvPr/>
          </p:nvSpPr>
          <p:spPr>
            <a:xfrm>
              <a:off x="5104835" y="3380373"/>
              <a:ext cx="2682143" cy="435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Packet buffering at the sender switch</a:t>
              </a:r>
            </a:p>
          </p:txBody>
        </p:sp>
      </p:grpSp>
      <p:sp>
        <p:nvSpPr>
          <p:cNvPr id="15" name="TextBox 4">
            <a:extLst>
              <a:ext uri="{FF2B5EF4-FFF2-40B4-BE49-F238E27FC236}">
                <a16:creationId xmlns:a16="http://schemas.microsoft.com/office/drawing/2014/main" id="{ED122A67-1214-B005-90C5-28434686D6E9}"/>
              </a:ext>
            </a:extLst>
          </p:cNvPr>
          <p:cNvSpPr txBox="1"/>
          <p:nvPr/>
        </p:nvSpPr>
        <p:spPr>
          <a:xfrm>
            <a:off x="2759952" y="4356780"/>
            <a:ext cx="3344157" cy="374571"/>
          </a:xfrm>
          <a:prstGeom prst="round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IN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Refer to the paper for more details</a:t>
            </a:r>
            <a:endParaRPr lang="en-SG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7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D068-AC5F-4629-BB37-78BD6643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Evaluation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BA4E8-5771-B315-91F2-BF4A5C570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58983"/>
            <a:ext cx="8520600" cy="4109660"/>
          </a:xfrm>
        </p:spPr>
        <p:txBody>
          <a:bodyPr/>
          <a:lstStyle/>
          <a:p>
            <a:r>
              <a:rPr lang="en-IN" dirty="0"/>
              <a:t>Implementation</a:t>
            </a:r>
          </a:p>
          <a:p>
            <a:pPr lvl="1"/>
            <a:r>
              <a:rPr lang="en-IN" dirty="0"/>
              <a:t>Intel Tofino ~900 lines of P4</a:t>
            </a:r>
          </a:p>
          <a:p>
            <a:pPr lvl="2"/>
            <a:endParaRPr lang="en-IN" dirty="0"/>
          </a:p>
          <a:p>
            <a:r>
              <a:rPr lang="en-IN" dirty="0"/>
              <a:t>Evaluation setup</a:t>
            </a:r>
          </a:p>
          <a:p>
            <a:pPr lvl="1"/>
            <a:r>
              <a:rPr lang="en-IN" dirty="0"/>
              <a:t>10 Gbps 3-stage Clos network: Intel Tofino switches and Xeon servers</a:t>
            </a:r>
          </a:p>
          <a:p>
            <a:pPr lvl="1"/>
            <a:r>
              <a:rPr lang="en-IN" dirty="0"/>
              <a:t>Random generator on Tofino: emulate corruption packet loss (different rates)</a:t>
            </a:r>
          </a:p>
          <a:p>
            <a:pPr lvl="1"/>
            <a:r>
              <a:rPr lang="en-IN" dirty="0"/>
              <a:t>TCP flows: CUBIC and DCTCP</a:t>
            </a:r>
          </a:p>
          <a:p>
            <a:pPr lvl="2"/>
            <a:endParaRPr lang="en-IN" dirty="0"/>
          </a:p>
          <a:p>
            <a:r>
              <a:rPr lang="en-IN" dirty="0">
                <a:solidFill>
                  <a:schemeClr val="accent5"/>
                </a:solidFill>
              </a:rPr>
              <a:t>Compare</a:t>
            </a:r>
            <a:endParaRPr lang="en-IN" dirty="0">
              <a:solidFill>
                <a:schemeClr val="accent2"/>
              </a:solidFill>
            </a:endParaRPr>
          </a:p>
          <a:p>
            <a:pPr lvl="1"/>
            <a:r>
              <a:rPr lang="en-IN" dirty="0"/>
              <a:t>No mitigation</a:t>
            </a:r>
          </a:p>
          <a:p>
            <a:pPr lvl="1"/>
            <a:r>
              <a:rPr lang="en-IN" dirty="0"/>
              <a:t>Mitigation using Wharf [</a:t>
            </a:r>
            <a:r>
              <a:rPr lang="en-IN" dirty="0" err="1"/>
              <a:t>NetCompute</a:t>
            </a:r>
            <a:r>
              <a:rPr lang="en-IN" dirty="0"/>
              <a:t> ’18] </a:t>
            </a:r>
          </a:p>
          <a:p>
            <a:pPr lvl="2"/>
            <a:r>
              <a:rPr lang="en-IN" dirty="0"/>
              <a:t>Provides link-local redundancy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3079C-DFAE-0707-C760-670B26BE7C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143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76E1-4971-479B-A9D1-BCCEC7D3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IN" dirty="0"/>
              <a:t>corruption packet loss</a:t>
            </a:r>
            <a:r>
              <a:rPr lang="en-US" dirty="0"/>
              <a:t>? 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D07BD-3AC9-4CB5-A263-B8B74D2CBF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5" name="5e8047b7-d31f-4309-a0c5-086cfcb6af8e" descr="A close up of a sign&#10;&#10;Description automatically generated">
            <a:extLst>
              <a:ext uri="{FF2B5EF4-FFF2-40B4-BE49-F238E27FC236}">
                <a16:creationId xmlns:a16="http://schemas.microsoft.com/office/drawing/2014/main" id="{64C686F5-39AE-44C9-832C-6B1F15A9B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297" y="2512607"/>
            <a:ext cx="926281" cy="926281"/>
          </a:xfrm>
          <a:prstGeom prst="rect">
            <a:avLst/>
          </a:prstGeom>
        </p:spPr>
      </p:pic>
      <p:cxnSp>
        <p:nvCxnSpPr>
          <p:cNvPr id="6" name="0df0fba1-bff3-433f-b33b-0101a91cd411">
            <a:extLst>
              <a:ext uri="{FF2B5EF4-FFF2-40B4-BE49-F238E27FC236}">
                <a16:creationId xmlns:a16="http://schemas.microsoft.com/office/drawing/2014/main" id="{93DC88CD-CB77-497B-AD80-34950D9B4023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2582578" y="2975748"/>
            <a:ext cx="378156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68ec7f8a-681e-489a-ab31-b0e5fda25226" descr="A close up of a sign&#10;&#10;Description automatically generated">
            <a:extLst>
              <a:ext uri="{FF2B5EF4-FFF2-40B4-BE49-F238E27FC236}">
                <a16:creationId xmlns:a16="http://schemas.microsoft.com/office/drawing/2014/main" id="{07C15548-2650-42C4-94AB-7CEBF723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38" y="2512607"/>
            <a:ext cx="926281" cy="926281"/>
          </a:xfrm>
          <a:prstGeom prst="rect">
            <a:avLst/>
          </a:prstGeom>
        </p:spPr>
      </p:pic>
      <p:sp>
        <p:nvSpPr>
          <p:cNvPr id="10" name="TextBox 9" hidden="1">
            <a:extLst>
              <a:ext uri="{FF2B5EF4-FFF2-40B4-BE49-F238E27FC236}">
                <a16:creationId xmlns:a16="http://schemas.microsoft.com/office/drawing/2014/main" id="{C2871669-C36A-46A1-8C16-DD6A41F05E5C}"/>
              </a:ext>
            </a:extLst>
          </p:cNvPr>
          <p:cNvSpPr txBox="1"/>
          <p:nvPr/>
        </p:nvSpPr>
        <p:spPr>
          <a:xfrm>
            <a:off x="1936658" y="976430"/>
            <a:ext cx="5270684" cy="71508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The random packet loss that occurs due to packet corruption on a </a:t>
            </a:r>
            <a:r>
              <a:rPr lang="en-US" sz="1800" u="sng" dirty="0">
                <a:latin typeface="Roboto" panose="02000000000000000000" pitchFamily="2" charset="0"/>
                <a:ea typeface="Roboto" panose="02000000000000000000" pitchFamily="2" charset="0"/>
              </a:rPr>
              <a:t>physical link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SG"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75D630-2B06-4066-ADAB-EBCFD64B1B1E}"/>
              </a:ext>
            </a:extLst>
          </p:cNvPr>
          <p:cNvSpPr/>
          <p:nvPr/>
        </p:nvSpPr>
        <p:spPr>
          <a:xfrm>
            <a:off x="2636822" y="2508709"/>
            <a:ext cx="1092632" cy="40045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1100101</a:t>
            </a:r>
            <a:endParaRPr lang="en-SG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106A1B-73BD-4E5E-875E-99D822A53117}"/>
              </a:ext>
            </a:extLst>
          </p:cNvPr>
          <p:cNvSpPr/>
          <p:nvPr/>
        </p:nvSpPr>
        <p:spPr>
          <a:xfrm>
            <a:off x="5199207" y="2508709"/>
            <a:ext cx="1092632" cy="40045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110</a:t>
            </a:r>
            <a:r>
              <a:rPr lang="en-US" sz="18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101</a:t>
            </a:r>
            <a:endParaRPr lang="en-SG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5105A5-2BC9-47B2-ABC3-24EE2479B794}"/>
              </a:ext>
            </a:extLst>
          </p:cNvPr>
          <p:cNvGrpSpPr/>
          <p:nvPr/>
        </p:nvGrpSpPr>
        <p:grpSpPr>
          <a:xfrm>
            <a:off x="5245229" y="1975958"/>
            <a:ext cx="1741182" cy="614246"/>
            <a:chOff x="5245229" y="1975958"/>
            <a:chExt cx="1741182" cy="61424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E0EC1DF-C521-4A67-9DA4-5AC5806B17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5523" y="2252739"/>
              <a:ext cx="213575" cy="3374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62399F-1315-4ED8-9E72-07032AF00D3E}"/>
                </a:ext>
              </a:extLst>
            </p:cNvPr>
            <p:cNvSpPr txBox="1"/>
            <p:nvPr/>
          </p:nvSpPr>
          <p:spPr>
            <a:xfrm>
              <a:off x="5245229" y="1975958"/>
              <a:ext cx="17411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Corrupted (bit flips)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F05BA88-221E-4170-8DCA-238BCBCE97E3}"/>
              </a:ext>
            </a:extLst>
          </p:cNvPr>
          <p:cNvSpPr txBox="1"/>
          <p:nvPr/>
        </p:nvSpPr>
        <p:spPr>
          <a:xfrm>
            <a:off x="4677355" y="2982256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Ethernet Checksum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Fails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4DAB25-2DA4-4271-B34F-98BB813E1E43}"/>
              </a:ext>
            </a:extLst>
          </p:cNvPr>
          <p:cNvSpPr txBox="1"/>
          <p:nvPr/>
        </p:nvSpPr>
        <p:spPr>
          <a:xfrm>
            <a:off x="5014850" y="2455783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Dropped by the </a:t>
            </a:r>
          </a:p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Receiver MAC</a:t>
            </a:r>
            <a:endParaRPr lang="en-SG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0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0988E-6 L 0.28073 -3.20988E-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23" grpId="0"/>
      <p:bldP spid="23" grpId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1DAD-1478-ED4B-8448-D9B43BB1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Mitigate impact on throughput-sensitive flows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3AB60-CF1C-6809-F558-83BD12EF03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0B8658B-1FCD-87EA-684F-BF09F2B17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942066"/>
              </p:ext>
            </p:extLst>
          </p:nvPr>
        </p:nvGraphicFramePr>
        <p:xfrm>
          <a:off x="1167961" y="1830070"/>
          <a:ext cx="6808076" cy="1630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76552">
                  <a:extLst>
                    <a:ext uri="{9D8B030D-6E8A-4147-A177-3AD203B41FA5}">
                      <a16:colId xmlns:a16="http://schemas.microsoft.com/office/drawing/2014/main" val="1162228526"/>
                    </a:ext>
                  </a:extLst>
                </a:gridCol>
                <a:gridCol w="1123202">
                  <a:extLst>
                    <a:ext uri="{9D8B030D-6E8A-4147-A177-3AD203B41FA5}">
                      <a16:colId xmlns:a16="http://schemas.microsoft.com/office/drawing/2014/main" val="2070139292"/>
                    </a:ext>
                  </a:extLst>
                </a:gridCol>
                <a:gridCol w="957846">
                  <a:extLst>
                    <a:ext uri="{9D8B030D-6E8A-4147-A177-3AD203B41FA5}">
                      <a16:colId xmlns:a16="http://schemas.microsoft.com/office/drawing/2014/main" val="2988153825"/>
                    </a:ext>
                  </a:extLst>
                </a:gridCol>
                <a:gridCol w="1048407">
                  <a:extLst>
                    <a:ext uri="{9D8B030D-6E8A-4147-A177-3AD203B41FA5}">
                      <a16:colId xmlns:a16="http://schemas.microsoft.com/office/drawing/2014/main" val="2639467234"/>
                    </a:ext>
                  </a:extLst>
                </a:gridCol>
                <a:gridCol w="1001110">
                  <a:extLst>
                    <a:ext uri="{9D8B030D-6E8A-4147-A177-3AD203B41FA5}">
                      <a16:colId xmlns:a16="http://schemas.microsoft.com/office/drawing/2014/main" val="2077295507"/>
                    </a:ext>
                  </a:extLst>
                </a:gridCol>
                <a:gridCol w="1100959">
                  <a:extLst>
                    <a:ext uri="{9D8B030D-6E8A-4147-A177-3AD203B41FA5}">
                      <a16:colId xmlns:a16="http://schemas.microsoft.com/office/drawing/2014/main" val="2433381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Loss rate </a:t>
                      </a:r>
                      <a:r>
                        <a:rPr lang="en-IN" dirty="0">
                          <a:sym typeface="Wingdings" panose="05000000000000000000" pitchFamily="2" charset="2"/>
                        </a:rPr>
                        <a:t> 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 (baseline)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10</a:t>
                      </a:r>
                      <a:r>
                        <a:rPr lang="en-IN" sz="1800" baseline="30000" dirty="0"/>
                        <a:t>-5</a:t>
                      </a:r>
                      <a:endParaRPr lang="en-SG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/>
                        <a:t>10</a:t>
                      </a:r>
                      <a:r>
                        <a:rPr lang="en-IN" sz="1800" baseline="30000" dirty="0"/>
                        <a:t>-4</a:t>
                      </a:r>
                      <a:endParaRPr lang="en-SG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/>
                        <a:t>10</a:t>
                      </a:r>
                      <a:r>
                        <a:rPr lang="en-IN" sz="1800" baseline="30000" dirty="0"/>
                        <a:t>-3</a:t>
                      </a:r>
                      <a:endParaRPr lang="en-SG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dirty="0"/>
                        <a:t>10</a:t>
                      </a:r>
                      <a:r>
                        <a:rPr lang="en-IN" sz="1800" baseline="30000" dirty="0"/>
                        <a:t>-2</a:t>
                      </a:r>
                      <a:endParaRPr lang="en-SG" baseline="30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087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CUBIC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9.49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9.48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7.28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3.43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1.33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071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  + Wharf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n/a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9.13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9.13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9.13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7.91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7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  + </a:t>
                      </a:r>
                      <a:r>
                        <a:rPr lang="en-IN" dirty="0" err="1"/>
                        <a:t>LinkGuardian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9.47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9.47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9.47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9.46</a:t>
                      </a:r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9.28</a:t>
                      </a:r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20811"/>
                  </a:ext>
                </a:extLst>
              </a:tr>
            </a:tbl>
          </a:graphicData>
        </a:graphic>
      </p:graphicFrame>
      <p:sp>
        <p:nvSpPr>
          <p:cNvPr id="6" name="TextBox 7">
            <a:extLst>
              <a:ext uri="{FF2B5EF4-FFF2-40B4-BE49-F238E27FC236}">
                <a16:creationId xmlns:a16="http://schemas.microsoft.com/office/drawing/2014/main" id="{36E01971-61A3-E50C-DE24-993F66313806}"/>
              </a:ext>
            </a:extLst>
          </p:cNvPr>
          <p:cNvSpPr txBox="1"/>
          <p:nvPr/>
        </p:nvSpPr>
        <p:spPr>
          <a:xfrm>
            <a:off x="3359969" y="1491516"/>
            <a:ext cx="2424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TCP Throughput in Gbps</a:t>
            </a:r>
            <a:endParaRPr lang="en-SG" sz="16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0DDF34-795D-727B-AB61-D6BAECCB2B5B}"/>
              </a:ext>
            </a:extLst>
          </p:cNvPr>
          <p:cNvCxnSpPr/>
          <p:nvPr/>
        </p:nvCxnSpPr>
        <p:spPr>
          <a:xfrm>
            <a:off x="2877207" y="2645410"/>
            <a:ext cx="4556234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1262F41-9A2F-0882-9F41-78DF36781D99}"/>
              </a:ext>
            </a:extLst>
          </p:cNvPr>
          <p:cNvSpPr/>
          <p:nvPr/>
        </p:nvSpPr>
        <p:spPr>
          <a:xfrm>
            <a:off x="3870434" y="2703788"/>
            <a:ext cx="3563007" cy="75695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B59689-1A82-7551-732C-282E63EFA45F}"/>
              </a:ext>
            </a:extLst>
          </p:cNvPr>
          <p:cNvGrpSpPr/>
          <p:nvPr/>
        </p:nvGrpSpPr>
        <p:grpSpPr>
          <a:xfrm>
            <a:off x="1596292" y="3082262"/>
            <a:ext cx="4323660" cy="1193828"/>
            <a:chOff x="1596292" y="3082262"/>
            <a:chExt cx="4323660" cy="119382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048E19-57AB-0334-54C4-74C508B7A920}"/>
                </a:ext>
              </a:extLst>
            </p:cNvPr>
            <p:cNvSpPr/>
            <p:nvPr/>
          </p:nvSpPr>
          <p:spPr>
            <a:xfrm>
              <a:off x="1596292" y="3746702"/>
              <a:ext cx="4323660" cy="529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Wharf: </a:t>
              </a:r>
              <a:r>
                <a:rPr lang="en-IN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FEC redundancy overhead for </a:t>
              </a:r>
              <a:r>
                <a:rPr lang="en-IN" b="1" i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all</a:t>
              </a:r>
              <a:r>
                <a:rPr lang="en-IN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packets</a:t>
              </a:r>
            </a:p>
            <a:p>
              <a:pPr algn="ctr"/>
              <a:r>
                <a:rPr lang="en-IN" dirty="0" err="1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LinkGuardian</a:t>
              </a:r>
              <a:r>
                <a:rPr lang="en-IN" dirty="0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: </a:t>
              </a:r>
              <a:r>
                <a:rPr lang="en-IN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retransmits only the lost packets</a:t>
              </a:r>
              <a:endParaRPr lang="en-S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2FC9AA87-0187-467B-5700-904E60538FB1}"/>
                </a:ext>
              </a:extLst>
            </p:cNvPr>
            <p:cNvCxnSpPr>
              <a:cxnSpLocks/>
              <a:stCxn id="9" idx="1"/>
              <a:endCxn id="11" idx="0"/>
            </p:cNvCxnSpPr>
            <p:nvPr/>
          </p:nvCxnSpPr>
          <p:spPr>
            <a:xfrm rot="10800000" flipV="1">
              <a:off x="3758122" y="3082262"/>
              <a:ext cx="112312" cy="664439"/>
            </a:xfrm>
            <a:prstGeom prst="bentConnector2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CF60EF4-3314-D8B6-E5E6-C15982EF915C}"/>
              </a:ext>
            </a:extLst>
          </p:cNvPr>
          <p:cNvSpPr txBox="1"/>
          <p:nvPr/>
        </p:nvSpPr>
        <p:spPr>
          <a:xfrm>
            <a:off x="4824569" y="3487179"/>
            <a:ext cx="3272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similar results for DCTCP (see paper)</a:t>
            </a:r>
            <a:endParaRPr lang="en-SG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1DAD-1478-ED4B-8448-D9B43BB1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Mitigate impact on latency-sensitive flows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3AB60-CF1C-6809-F558-83BD12EF03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67E1DA-5BC9-F6FC-6234-84019D5B5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710826"/>
              </p:ext>
            </p:extLst>
          </p:nvPr>
        </p:nvGraphicFramePr>
        <p:xfrm>
          <a:off x="1718442" y="1429222"/>
          <a:ext cx="5483771" cy="296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8199">
                  <a:extLst>
                    <a:ext uri="{9D8B030D-6E8A-4147-A177-3AD203B41FA5}">
                      <a16:colId xmlns:a16="http://schemas.microsoft.com/office/drawing/2014/main" val="459856467"/>
                    </a:ext>
                  </a:extLst>
                </a:gridCol>
                <a:gridCol w="1298199">
                  <a:extLst>
                    <a:ext uri="{9D8B030D-6E8A-4147-A177-3AD203B41FA5}">
                      <a16:colId xmlns:a16="http://schemas.microsoft.com/office/drawing/2014/main" val="540367536"/>
                    </a:ext>
                  </a:extLst>
                </a:gridCol>
                <a:gridCol w="1034925">
                  <a:extLst>
                    <a:ext uri="{9D8B030D-6E8A-4147-A177-3AD203B41FA5}">
                      <a16:colId xmlns:a16="http://schemas.microsoft.com/office/drawing/2014/main" val="648526887"/>
                    </a:ext>
                  </a:extLst>
                </a:gridCol>
                <a:gridCol w="1852448">
                  <a:extLst>
                    <a:ext uri="{9D8B030D-6E8A-4147-A177-3AD203B41FA5}">
                      <a16:colId xmlns:a16="http://schemas.microsoft.com/office/drawing/2014/main" val="1210716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Loss rate </a:t>
                      </a:r>
                      <a:r>
                        <a:rPr lang="en-IN" dirty="0">
                          <a:sym typeface="Wingdings" panose="05000000000000000000" pitchFamily="2" charset="2"/>
                        </a:rPr>
                        <a:t> 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0</a:t>
                      </a:r>
                      <a:endParaRPr lang="en-SG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/>
                        <a:t>10</a:t>
                      </a:r>
                      <a:r>
                        <a:rPr lang="en-IN" sz="1800" strike="noStrike" baseline="30000" dirty="0"/>
                        <a:t>-3</a:t>
                      </a:r>
                      <a:endParaRPr lang="en-SG" strike="noStrike" baseline="30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179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Baseline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Loss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Loss + </a:t>
                      </a:r>
                      <a:r>
                        <a:rPr lang="en-IN" dirty="0" err="1"/>
                        <a:t>LinkGuardian</a:t>
                      </a:r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684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min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113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193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143</a:t>
                      </a:r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7817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mean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197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707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375</a:t>
                      </a:r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098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50%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180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419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258</a:t>
                      </a:r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9238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90%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311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2421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424</a:t>
                      </a:r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6256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95%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315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3216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455</a:t>
                      </a:r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51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99%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329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4192</a:t>
                      </a:r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dirty="0"/>
                        <a:t>3540</a:t>
                      </a:r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07612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8F7B28A-F34A-EA6D-1D72-7685D407E54B}"/>
              </a:ext>
            </a:extLst>
          </p:cNvPr>
          <p:cNvSpPr txBox="1"/>
          <p:nvPr/>
        </p:nvSpPr>
        <p:spPr>
          <a:xfrm>
            <a:off x="1785445" y="1090668"/>
            <a:ext cx="53090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FCT distribution (in 𝜇s) for 45KB “affected” DCTCP flows</a:t>
            </a:r>
            <a:endParaRPr lang="en-SG" sz="1600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23">
            <a:extLst>
              <a:ext uri="{FF2B5EF4-FFF2-40B4-BE49-F238E27FC236}">
                <a16:creationId xmlns:a16="http://schemas.microsoft.com/office/drawing/2014/main" id="{A97E8682-38CE-2A29-A206-A5984257C1F0}"/>
              </a:ext>
            </a:extLst>
          </p:cNvPr>
          <p:cNvSpPr txBox="1"/>
          <p:nvPr/>
        </p:nvSpPr>
        <p:spPr>
          <a:xfrm>
            <a:off x="4951061" y="4391812"/>
            <a:ext cx="2295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* more results in the paper</a:t>
            </a:r>
            <a:endParaRPr lang="en-SG" dirty="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607BFD-CAB7-9CC9-048C-09C6C918515D}"/>
              </a:ext>
            </a:extLst>
          </p:cNvPr>
          <p:cNvGrpSpPr/>
          <p:nvPr/>
        </p:nvGrpSpPr>
        <p:grpSpPr>
          <a:xfrm>
            <a:off x="4729655" y="3681247"/>
            <a:ext cx="3291798" cy="307778"/>
            <a:chOff x="4729655" y="3681247"/>
            <a:chExt cx="3291798" cy="30777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017897-8B0E-EAA4-7F76-A183AC68C2C8}"/>
                </a:ext>
              </a:extLst>
            </p:cNvPr>
            <p:cNvSpPr/>
            <p:nvPr/>
          </p:nvSpPr>
          <p:spPr>
            <a:xfrm>
              <a:off x="4729655" y="3681248"/>
              <a:ext cx="2472558" cy="30777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5EBE80-6632-BB6E-35CF-513895791D75}"/>
                </a:ext>
              </a:extLst>
            </p:cNvPr>
            <p:cNvSpPr txBox="1"/>
            <p:nvPr/>
          </p:nvSpPr>
          <p:spPr>
            <a:xfrm>
              <a:off x="7246882" y="3681247"/>
              <a:ext cx="7745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b="1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↓</a:t>
              </a:r>
              <a:r>
                <a:rPr lang="en-IN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~85%</a:t>
              </a:r>
              <a:endParaRPr lang="en-SG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20" name="Group 19" hidden="1">
            <a:extLst>
              <a:ext uri="{FF2B5EF4-FFF2-40B4-BE49-F238E27FC236}">
                <a16:creationId xmlns:a16="http://schemas.microsoft.com/office/drawing/2014/main" id="{489EDDE9-3E81-D9E2-4C70-870C12E9C4B6}"/>
              </a:ext>
            </a:extLst>
          </p:cNvPr>
          <p:cNvGrpSpPr/>
          <p:nvPr/>
        </p:nvGrpSpPr>
        <p:grpSpPr>
          <a:xfrm>
            <a:off x="4729655" y="4044950"/>
            <a:ext cx="3513228" cy="338980"/>
            <a:chOff x="4729655" y="4044950"/>
            <a:chExt cx="3513228" cy="3389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581EC8-B3EA-86F6-3E09-8A810FA32D24}"/>
                </a:ext>
              </a:extLst>
            </p:cNvPr>
            <p:cNvSpPr/>
            <p:nvPr/>
          </p:nvSpPr>
          <p:spPr>
            <a:xfrm>
              <a:off x="4729655" y="4044950"/>
              <a:ext cx="2472558" cy="33898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202525-4744-2723-A422-BE2BF451CF55}"/>
                </a:ext>
              </a:extLst>
            </p:cNvPr>
            <p:cNvSpPr txBox="1"/>
            <p:nvPr/>
          </p:nvSpPr>
          <p:spPr>
            <a:xfrm>
              <a:off x="7202213" y="4066555"/>
              <a:ext cx="1040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Tail losses</a:t>
              </a:r>
              <a:endParaRPr lang="en-SG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84F2327-1DF4-E019-1F9A-FFDDD5A9C7F8}"/>
              </a:ext>
            </a:extLst>
          </p:cNvPr>
          <p:cNvCxnSpPr/>
          <p:nvPr/>
        </p:nvCxnSpPr>
        <p:spPr>
          <a:xfrm>
            <a:off x="1249378" y="3847723"/>
            <a:ext cx="371193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25538D1-ED55-D07F-7DBC-012722E62BDF}"/>
              </a:ext>
            </a:extLst>
          </p:cNvPr>
          <p:cNvSpPr/>
          <p:nvPr/>
        </p:nvSpPr>
        <p:spPr>
          <a:xfrm>
            <a:off x="3693813" y="3689130"/>
            <a:ext cx="1647731" cy="30777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6D81A-8F89-0E55-17F7-C93D3C99343B}"/>
              </a:ext>
            </a:extLst>
          </p:cNvPr>
          <p:cNvSpPr txBox="1"/>
          <p:nvPr/>
        </p:nvSpPr>
        <p:spPr>
          <a:xfrm>
            <a:off x="3094116" y="3697012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↑ 10x</a:t>
            </a:r>
            <a:endParaRPr lang="en-SG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5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B577B-98CC-0475-4DFD-800C6470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Overheads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0BD13-08AC-0021-2C7C-797956410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27176"/>
            <a:ext cx="8520600" cy="3709893"/>
          </a:xfrm>
        </p:spPr>
        <p:txBody>
          <a:bodyPr/>
          <a:lstStyle/>
          <a:p>
            <a:r>
              <a:rPr lang="en-IN" dirty="0"/>
              <a:t>Packet buffering at the sender switch</a:t>
            </a:r>
          </a:p>
          <a:p>
            <a:pPr lvl="1"/>
            <a:r>
              <a:rPr lang="en-IN" dirty="0">
                <a:solidFill>
                  <a:schemeClr val="accent6"/>
                </a:solidFill>
              </a:rPr>
              <a:t>Packet buffer: </a:t>
            </a:r>
            <a:r>
              <a:rPr lang="en-IN" dirty="0"/>
              <a:t>5.44 KB (3-4 packets) @10 Gbps</a:t>
            </a:r>
          </a:p>
          <a:p>
            <a:endParaRPr lang="en-IN" dirty="0"/>
          </a:p>
          <a:p>
            <a:r>
              <a:rPr lang="en-IN" dirty="0"/>
              <a:t>Periodic ACK packets</a:t>
            </a:r>
          </a:p>
          <a:p>
            <a:pPr lvl="1"/>
            <a:r>
              <a:rPr lang="en-IN" dirty="0">
                <a:solidFill>
                  <a:schemeClr val="accent6"/>
                </a:solidFill>
              </a:rPr>
              <a:t>Link capacity overhead: </a:t>
            </a:r>
            <a:r>
              <a:rPr lang="en-IN" dirty="0"/>
              <a:t>1%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5A88C-B41C-5E14-6063-913F3A3CE4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DCE122-D903-F4E8-852E-D1C9B6622823}"/>
              </a:ext>
            </a:extLst>
          </p:cNvPr>
          <p:cNvGrpSpPr/>
          <p:nvPr/>
        </p:nvGrpSpPr>
        <p:grpSpPr>
          <a:xfrm>
            <a:off x="0" y="701028"/>
            <a:ext cx="9144000" cy="3281356"/>
            <a:chOff x="0" y="701028"/>
            <a:chExt cx="9144000" cy="3281356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10E9541A-5F08-DC49-8950-FBD7DCAFC974}"/>
                </a:ext>
              </a:extLst>
            </p:cNvPr>
            <p:cNvSpPr/>
            <p:nvPr/>
          </p:nvSpPr>
          <p:spPr>
            <a:xfrm>
              <a:off x="0" y="701028"/>
              <a:ext cx="9144000" cy="3281356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292F3F-B2C3-C45D-16CF-77D3A0FEE58C}"/>
                </a:ext>
              </a:extLst>
            </p:cNvPr>
            <p:cNvSpPr txBox="1"/>
            <p:nvPr/>
          </p:nvSpPr>
          <p:spPr>
            <a:xfrm>
              <a:off x="946087" y="2220457"/>
              <a:ext cx="725182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0488" marR="0" lvl="0" indent="-90488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Roboto" panose="02000000000000000000" pitchFamily="2" charset="0"/>
                <a:buChar char=" "/>
                <a:tabLst/>
                <a:defRPr/>
              </a:pPr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A569C"/>
                  </a:solidFill>
                  <a:effectLst/>
                  <a:uLnTx/>
                  <a:uFillTx/>
                  <a:latin typeface="Roboto"/>
                  <a:ea typeface="Roboto"/>
                  <a:sym typeface="Roboto"/>
                </a:rPr>
                <a:t>Overall, the overheads for </a:t>
              </a:r>
              <a:r>
                <a:rPr kumimoji="0" lang="en-IN" sz="24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A569C"/>
                  </a:solidFill>
                  <a:effectLst/>
                  <a:uLnTx/>
                  <a:uFillTx/>
                  <a:latin typeface="Roboto"/>
                  <a:ea typeface="Roboto"/>
                  <a:sym typeface="Roboto"/>
                </a:rPr>
                <a:t>LinkGuardian</a:t>
              </a:r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1A569C"/>
                  </a:solidFill>
                  <a:effectLst/>
                  <a:uLnTx/>
                  <a:uFillTx/>
                  <a:latin typeface="Roboto"/>
                  <a:ea typeface="Roboto"/>
                  <a:sym typeface="Roboto"/>
                </a:rPr>
                <a:t> remain low.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6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CC814-BD2A-9212-9787-ABE77EF7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Future directions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B97F0-AB67-A91A-DA77-7A8A08EBF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58982"/>
            <a:ext cx="8520600" cy="4109660"/>
          </a:xfrm>
        </p:spPr>
        <p:txBody>
          <a:bodyPr/>
          <a:lstStyle/>
          <a:p>
            <a:r>
              <a:rPr lang="en-IN" dirty="0"/>
              <a:t>Scalability</a:t>
            </a:r>
          </a:p>
          <a:p>
            <a:pPr lvl="1"/>
            <a:r>
              <a:rPr lang="en-SG" dirty="0"/>
              <a:t>Currently, works for a 100 Gbps link, as long as individual TCP flows &lt;= 10 Gbps</a:t>
            </a:r>
          </a:p>
          <a:p>
            <a:pPr lvl="1"/>
            <a:r>
              <a:rPr lang="en-SG" dirty="0">
                <a:solidFill>
                  <a:schemeClr val="accent6"/>
                </a:solidFill>
              </a:rPr>
              <a:t>Investigate: </a:t>
            </a:r>
            <a:r>
              <a:rPr lang="en-SG" dirty="0"/>
              <a:t>can support individual TCP flows &gt; 10 Gbps</a:t>
            </a:r>
          </a:p>
          <a:p>
            <a:pPr lvl="1"/>
            <a:endParaRPr lang="en-SG" dirty="0"/>
          </a:p>
          <a:p>
            <a:r>
              <a:rPr lang="en-SG" dirty="0"/>
              <a:t>Preserve packet ordering (ordered in-network retransmission)</a:t>
            </a:r>
          </a:p>
          <a:p>
            <a:pPr lvl="1"/>
            <a:r>
              <a:rPr lang="en-SG" dirty="0"/>
              <a:t>Beneficial for end-point transports that may not be reordering tolerant (e.g. RDMA)</a:t>
            </a:r>
          </a:p>
          <a:p>
            <a:pPr lvl="1"/>
            <a:endParaRPr lang="en-SG" dirty="0"/>
          </a:p>
          <a:p>
            <a:r>
              <a:rPr lang="en-IN" dirty="0"/>
              <a:t>Buffering</a:t>
            </a:r>
            <a:r>
              <a:rPr lang="en-SG" dirty="0"/>
              <a:t> packet </a:t>
            </a:r>
            <a:r>
              <a:rPr lang="en-IN" dirty="0"/>
              <a:t>copies </a:t>
            </a:r>
            <a:r>
              <a:rPr lang="en-SG" dirty="0"/>
              <a:t>without recirculation </a:t>
            </a:r>
          </a:p>
          <a:p>
            <a:pPr lvl="1"/>
            <a:r>
              <a:rPr lang="en-SG" dirty="0"/>
              <a:t>Next gen programmable switches (Intel Tofino2) provide primitives </a:t>
            </a:r>
            <a:r>
              <a:rPr lang="en-IN" dirty="0"/>
              <a:t>with which this seems plausible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F2DED-523E-E6F9-BF08-9CB80B1988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84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8D35-E9FB-B7E5-8A24-58777857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Conclusion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BA38D-970C-AA6A-F5BC-F0EB13C7F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42378"/>
            <a:ext cx="8520600" cy="3709893"/>
          </a:xfrm>
        </p:spPr>
        <p:txBody>
          <a:bodyPr/>
          <a:lstStyle/>
          <a:p>
            <a:r>
              <a:rPr lang="en-IN" dirty="0"/>
              <a:t>Packet Corruption Loss</a:t>
            </a:r>
          </a:p>
          <a:p>
            <a:pPr lvl="1"/>
            <a:r>
              <a:rPr lang="en-IN" dirty="0"/>
              <a:t>Can be significant in </a:t>
            </a:r>
            <a:r>
              <a:rPr lang="en-IN" dirty="0" err="1"/>
              <a:t>datacenter</a:t>
            </a:r>
            <a:r>
              <a:rPr lang="en-IN" dirty="0"/>
              <a:t> networks. Affects application network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9C211-62CA-9C60-072C-F18D46C5C8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CDB784-66BB-492B-D8D4-D9110483F172}"/>
              </a:ext>
            </a:extLst>
          </p:cNvPr>
          <p:cNvGrpSpPr/>
          <p:nvPr/>
        </p:nvGrpSpPr>
        <p:grpSpPr>
          <a:xfrm>
            <a:off x="311700" y="1538192"/>
            <a:ext cx="8520600" cy="3405736"/>
            <a:chOff x="311700" y="1480761"/>
            <a:chExt cx="8520600" cy="3405736"/>
          </a:xfrm>
        </p:grpSpPr>
        <p:grpSp>
          <p:nvGrpSpPr>
            <p:cNvPr id="9" name="Group 49">
              <a:extLst>
                <a:ext uri="{FF2B5EF4-FFF2-40B4-BE49-F238E27FC236}">
                  <a16:creationId xmlns:a16="http://schemas.microsoft.com/office/drawing/2014/main" id="{34F1A62C-7330-0CBC-A5BC-31BCE601E4CE}"/>
                </a:ext>
              </a:extLst>
            </p:cNvPr>
            <p:cNvGrpSpPr/>
            <p:nvPr/>
          </p:nvGrpSpPr>
          <p:grpSpPr>
            <a:xfrm>
              <a:off x="448136" y="1961236"/>
              <a:ext cx="8270335" cy="1742354"/>
              <a:chOff x="415651" y="2922024"/>
              <a:chExt cx="8270335" cy="1742354"/>
            </a:xfrm>
          </p:grpSpPr>
          <p:grpSp>
            <p:nvGrpSpPr>
              <p:cNvPr id="10" name="Group 132">
                <a:extLst>
                  <a:ext uri="{FF2B5EF4-FFF2-40B4-BE49-F238E27FC236}">
                    <a16:creationId xmlns:a16="http://schemas.microsoft.com/office/drawing/2014/main" id="{1230260C-B545-07F6-1CD8-BB270D438477}"/>
                  </a:ext>
                </a:extLst>
              </p:cNvPr>
              <p:cNvGrpSpPr/>
              <p:nvPr/>
            </p:nvGrpSpPr>
            <p:grpSpPr>
              <a:xfrm>
                <a:off x="3462107" y="2922024"/>
                <a:ext cx="1899648" cy="1235045"/>
                <a:chOff x="1665013" y="3365694"/>
                <a:chExt cx="1899648" cy="1235045"/>
              </a:xfrm>
            </p:grpSpPr>
            <p:sp>
              <p:nvSpPr>
                <p:cNvPr id="21" name="Google Shape;1249;p37">
                  <a:extLst>
                    <a:ext uri="{FF2B5EF4-FFF2-40B4-BE49-F238E27FC236}">
                      <a16:creationId xmlns:a16="http://schemas.microsoft.com/office/drawing/2014/main" id="{8B7BE7FF-20F5-13BE-9E37-C4539C2D3727}"/>
                    </a:ext>
                  </a:extLst>
                </p:cNvPr>
                <p:cNvSpPr txBox="1"/>
                <p:nvPr/>
              </p:nvSpPr>
              <p:spPr>
                <a:xfrm>
                  <a:off x="1665013" y="4313639"/>
                  <a:ext cx="1863163" cy="287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1300" dirty="0">
                      <a:latin typeface="Fira Sans"/>
                      <a:ea typeface="Fira Sans"/>
                      <a:cs typeface="Fira Sans"/>
                      <a:sym typeface="Fira Sans"/>
                    </a:rPr>
                    <a:t>for</a:t>
                  </a:r>
                  <a:r>
                    <a:rPr lang="en-IN" sz="1300" dirty="0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 </a:t>
                  </a:r>
                  <a:r>
                    <a:rPr lang="en" sz="1300" dirty="0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end-host TCP</a:t>
                  </a:r>
                  <a:endParaRPr sz="1300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22" name="Google Shape;1258;p37">
                  <a:extLst>
                    <a:ext uri="{FF2B5EF4-FFF2-40B4-BE49-F238E27FC236}">
                      <a16:creationId xmlns:a16="http://schemas.microsoft.com/office/drawing/2014/main" id="{3FF7E699-CFA0-C53C-5028-A87E8458F0A6}"/>
                    </a:ext>
                  </a:extLst>
                </p:cNvPr>
                <p:cNvSpPr txBox="1"/>
                <p:nvPr/>
              </p:nvSpPr>
              <p:spPr>
                <a:xfrm>
                  <a:off x="1792269" y="4056963"/>
                  <a:ext cx="1772392" cy="287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 dirty="0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Loss </a:t>
                  </a:r>
                  <a:r>
                    <a:rPr lang="en" sz="1600" b="1" dirty="0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Wingdings" panose="05000000000000000000" pitchFamily="2" charset="2"/>
                    </a:rPr>
                    <a:t> </a:t>
                  </a:r>
                  <a:r>
                    <a:rPr lang="en" sz="1600" b="1" dirty="0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reorder</a:t>
                  </a:r>
                  <a:endParaRPr sz="1600" b="1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pic>
              <p:nvPicPr>
                <p:cNvPr id="23" name="Picture 22" descr="Icon&#10;&#10;Description automatically generated">
                  <a:extLst>
                    <a:ext uri="{FF2B5EF4-FFF2-40B4-BE49-F238E27FC236}">
                      <a16:creationId xmlns:a16="http://schemas.microsoft.com/office/drawing/2014/main" id="{495C0D35-C7D6-C310-2671-65E3AD5AE1F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234593" y="3365694"/>
                  <a:ext cx="599927" cy="599927"/>
                </a:xfrm>
                <a:prstGeom prst="rect">
                  <a:avLst/>
                </a:prstGeom>
              </p:spPr>
            </p:pic>
          </p:grpSp>
          <p:grpSp>
            <p:nvGrpSpPr>
              <p:cNvPr id="11" name="Group 131">
                <a:extLst>
                  <a:ext uri="{FF2B5EF4-FFF2-40B4-BE49-F238E27FC236}">
                    <a16:creationId xmlns:a16="http://schemas.microsoft.com/office/drawing/2014/main" id="{33A99D43-AB3A-37EA-0AA2-59EC8A952B8E}"/>
                  </a:ext>
                </a:extLst>
              </p:cNvPr>
              <p:cNvGrpSpPr/>
              <p:nvPr/>
            </p:nvGrpSpPr>
            <p:grpSpPr>
              <a:xfrm>
                <a:off x="6279191" y="2928182"/>
                <a:ext cx="2406795" cy="1736196"/>
                <a:chOff x="3869857" y="3402772"/>
                <a:chExt cx="2406795" cy="1736196"/>
              </a:xfrm>
            </p:grpSpPr>
            <p:sp>
              <p:nvSpPr>
                <p:cNvPr id="18" name="Google Shape;1249;p37">
                  <a:extLst>
                    <a:ext uri="{FF2B5EF4-FFF2-40B4-BE49-F238E27FC236}">
                      <a16:creationId xmlns:a16="http://schemas.microsoft.com/office/drawing/2014/main" id="{48F2A8E8-192A-9325-7E15-90C29DEA2FEC}"/>
                    </a:ext>
                  </a:extLst>
                </p:cNvPr>
                <p:cNvSpPr txBox="1"/>
                <p:nvPr/>
              </p:nvSpPr>
              <p:spPr>
                <a:xfrm>
                  <a:off x="3869857" y="4567168"/>
                  <a:ext cx="2406795" cy="571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300" dirty="0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By avoiding end-host based recovery &amp; </a:t>
                  </a:r>
                  <a:r>
                    <a:rPr lang="en-IN" sz="1300" dirty="0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reduction of </a:t>
                  </a:r>
                  <a:r>
                    <a:rPr lang="en-IN" sz="1300" dirty="0" err="1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cwnd</a:t>
                  </a:r>
                  <a:endParaRPr sz="1300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19" name="Google Shape;1258;p37">
                  <a:extLst>
                    <a:ext uri="{FF2B5EF4-FFF2-40B4-BE49-F238E27FC236}">
                      <a16:creationId xmlns:a16="http://schemas.microsoft.com/office/drawing/2014/main" id="{83A26D30-8CD4-8309-E95E-440D21AD1D6A}"/>
                    </a:ext>
                  </a:extLst>
                </p:cNvPr>
                <p:cNvSpPr txBox="1"/>
                <p:nvPr/>
              </p:nvSpPr>
              <p:spPr>
                <a:xfrm>
                  <a:off x="3963239" y="4047467"/>
                  <a:ext cx="2220032" cy="58419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 dirty="0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Prevent </a:t>
                  </a:r>
                  <a:r>
                    <a:rPr lang="en-IN" sz="1600" b="1" dirty="0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performance degradation</a:t>
                  </a:r>
                  <a:endParaRPr sz="1600" b="1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pic>
              <p:nvPicPr>
                <p:cNvPr id="20" name="Picture 19" descr="Icon&#10;&#10;Description automatically generated">
                  <a:extLst>
                    <a:ext uri="{FF2B5EF4-FFF2-40B4-BE49-F238E27FC236}">
                      <a16:creationId xmlns:a16="http://schemas.microsoft.com/office/drawing/2014/main" id="{44D87D75-9563-FCE5-DAE2-ACA2541B55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3617" y="3402772"/>
                  <a:ext cx="548700" cy="548700"/>
                </a:xfrm>
                <a:prstGeom prst="rect">
                  <a:avLst/>
                </a:prstGeom>
              </p:spPr>
            </p:pic>
          </p:grpSp>
          <p:sp>
            <p:nvSpPr>
              <p:cNvPr id="12" name="Right Arrow 45">
                <a:extLst>
                  <a:ext uri="{FF2B5EF4-FFF2-40B4-BE49-F238E27FC236}">
                    <a16:creationId xmlns:a16="http://schemas.microsoft.com/office/drawing/2014/main" id="{F5DFBE94-1DC2-57BC-AA16-486ABDEAE3C6}"/>
                  </a:ext>
                </a:extLst>
              </p:cNvPr>
              <p:cNvSpPr/>
              <p:nvPr/>
            </p:nvSpPr>
            <p:spPr>
              <a:xfrm rot="10800000" flipH="1">
                <a:off x="5530919" y="3544912"/>
                <a:ext cx="534744" cy="30777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2EFCF28-B453-D8FC-6B7E-EE43EBE7FF9B}"/>
                  </a:ext>
                </a:extLst>
              </p:cNvPr>
              <p:cNvGrpSpPr/>
              <p:nvPr/>
            </p:nvGrpSpPr>
            <p:grpSpPr>
              <a:xfrm>
                <a:off x="415651" y="2942747"/>
                <a:ext cx="2220032" cy="1479121"/>
                <a:chOff x="407902" y="3167468"/>
                <a:chExt cx="2220032" cy="1479121"/>
              </a:xfrm>
            </p:grpSpPr>
            <p:pic>
              <p:nvPicPr>
                <p:cNvPr id="15" name="Picture 14" descr="Icon&#10;&#10;Description automatically generated">
                  <a:extLst>
                    <a:ext uri="{FF2B5EF4-FFF2-40B4-BE49-F238E27FC236}">
                      <a16:creationId xmlns:a16="http://schemas.microsoft.com/office/drawing/2014/main" id="{85E30088-1C3E-011E-69A0-9279BF5A98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17953" y="3167468"/>
                  <a:ext cx="599927" cy="599927"/>
                </a:xfrm>
                <a:prstGeom prst="rect">
                  <a:avLst/>
                </a:prstGeom>
              </p:spPr>
            </p:pic>
            <p:sp>
              <p:nvSpPr>
                <p:cNvPr id="16" name="Google Shape;1249;p37">
                  <a:extLst>
                    <a:ext uri="{FF2B5EF4-FFF2-40B4-BE49-F238E27FC236}">
                      <a16:creationId xmlns:a16="http://schemas.microsoft.com/office/drawing/2014/main" id="{450AA5E8-62FA-7683-35A0-7969E410167D}"/>
                    </a:ext>
                  </a:extLst>
                </p:cNvPr>
                <p:cNvSpPr txBox="1"/>
                <p:nvPr/>
              </p:nvSpPr>
              <p:spPr>
                <a:xfrm>
                  <a:off x="422062" y="4345558"/>
                  <a:ext cx="2191707" cy="3010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300" dirty="0">
                      <a:solidFill>
                        <a:srgbClr val="000000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in the network dataplane</a:t>
                  </a:r>
                  <a:endParaRPr sz="1300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  <p:sp>
              <p:nvSpPr>
                <p:cNvPr id="17" name="Google Shape;1258;p37">
                  <a:extLst>
                    <a:ext uri="{FF2B5EF4-FFF2-40B4-BE49-F238E27FC236}">
                      <a16:creationId xmlns:a16="http://schemas.microsoft.com/office/drawing/2014/main" id="{5A0025CB-7646-BA89-637B-4FC5BD64ED13}"/>
                    </a:ext>
                  </a:extLst>
                </p:cNvPr>
                <p:cNvSpPr txBox="1"/>
                <p:nvPr/>
              </p:nvSpPr>
              <p:spPr>
                <a:xfrm>
                  <a:off x="407902" y="3912743"/>
                  <a:ext cx="2220032" cy="4358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 b="1" dirty="0">
                      <a:solidFill>
                        <a:schemeClr val="dk1"/>
                      </a:solidFill>
                      <a:latin typeface="Fira Sans"/>
                      <a:ea typeface="Fira Sans"/>
                      <a:cs typeface="Fira Sans"/>
                      <a:sym typeface="Fira Sans"/>
                    </a:rPr>
                    <a:t>Fast out-of-order Recovery</a:t>
                  </a:r>
                  <a:endParaRPr sz="1600" b="1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endParaRPr>
                </a:p>
              </p:txBody>
            </p:sp>
          </p:grpSp>
          <p:sp>
            <p:nvSpPr>
              <p:cNvPr id="14" name="Right Arrow 45">
                <a:extLst>
                  <a:ext uri="{FF2B5EF4-FFF2-40B4-BE49-F238E27FC236}">
                    <a16:creationId xmlns:a16="http://schemas.microsoft.com/office/drawing/2014/main" id="{8A9E9230-4ADD-6748-7616-401C60A60E4C}"/>
                  </a:ext>
                </a:extLst>
              </p:cNvPr>
              <p:cNvSpPr/>
              <p:nvPr/>
            </p:nvSpPr>
            <p:spPr>
              <a:xfrm rot="10800000" flipH="1">
                <a:off x="2705786" y="3526632"/>
                <a:ext cx="534744" cy="30777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grpSp>
          <p:nvGrpSpPr>
            <p:cNvPr id="24" name="Group 48">
              <a:extLst>
                <a:ext uri="{FF2B5EF4-FFF2-40B4-BE49-F238E27FC236}">
                  <a16:creationId xmlns:a16="http://schemas.microsoft.com/office/drawing/2014/main" id="{4E484153-B90D-A9A3-7954-6244B8E80705}"/>
                </a:ext>
              </a:extLst>
            </p:cNvPr>
            <p:cNvGrpSpPr/>
            <p:nvPr/>
          </p:nvGrpSpPr>
          <p:grpSpPr>
            <a:xfrm>
              <a:off x="311700" y="1480761"/>
              <a:ext cx="8520600" cy="3405736"/>
              <a:chOff x="300731" y="2380952"/>
              <a:chExt cx="8520600" cy="3405736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AEFE9D5-F26C-D795-33A4-0475C5D76E99}"/>
                  </a:ext>
                </a:extLst>
              </p:cNvPr>
              <p:cNvSpPr/>
              <p:nvPr/>
            </p:nvSpPr>
            <p:spPr>
              <a:xfrm>
                <a:off x="300731" y="2540754"/>
                <a:ext cx="8520600" cy="3245934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26" name="Google Shape;577;p27">
                <a:extLst>
                  <a:ext uri="{FF2B5EF4-FFF2-40B4-BE49-F238E27FC236}">
                    <a16:creationId xmlns:a16="http://schemas.microsoft.com/office/drawing/2014/main" id="{4189207F-0FA8-BA47-D09E-417F04B028D1}"/>
                  </a:ext>
                </a:extLst>
              </p:cNvPr>
              <p:cNvSpPr/>
              <p:nvPr/>
            </p:nvSpPr>
            <p:spPr>
              <a:xfrm>
                <a:off x="2805813" y="2380952"/>
                <a:ext cx="3384967" cy="38159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 err="1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LinkGuardian</a:t>
                </a:r>
                <a:r>
                  <a:rPr lang="en-US" sz="18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endParaRPr sz="18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</p:grp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0913236D-87A0-1F9A-E827-F4E2FD29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42" y="3728706"/>
            <a:ext cx="901480" cy="901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07E9C5-53C0-214A-C6BA-F6F5EA11D135}"/>
              </a:ext>
            </a:extLst>
          </p:cNvPr>
          <p:cNvSpPr txBox="1"/>
          <p:nvPr/>
        </p:nvSpPr>
        <p:spPr>
          <a:xfrm>
            <a:off x="1587586" y="4143999"/>
            <a:ext cx="70663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700" dirty="0">
                <a:latin typeface="Roboto" panose="02000000000000000000" pitchFamily="2" charset="0"/>
                <a:ea typeface="Roboto" panose="02000000000000000000" pitchFamily="2" charset="0"/>
              </a:rPr>
              <a:t>Preliminary results </a:t>
            </a:r>
            <a:r>
              <a:rPr lang="en-IN" sz="17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promising approach for mitigating </a:t>
            </a:r>
            <a:r>
              <a:rPr lang="en-IN" sz="1700" dirty="0" err="1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pkt</a:t>
            </a:r>
            <a:r>
              <a:rPr lang="en-IN" sz="17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 corruption</a:t>
            </a:r>
            <a:endParaRPr lang="en-SG" sz="1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5C395-BCBE-4AA2-B043-D7ADD1B2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40504"/>
            <a:ext cx="8520600" cy="841800"/>
          </a:xfrm>
        </p:spPr>
        <p:txBody>
          <a:bodyPr/>
          <a:lstStyle/>
          <a:p>
            <a:r>
              <a:rPr lang="en-US" dirty="0"/>
              <a:t>Thank you!</a:t>
            </a:r>
            <a:endParaRPr lang="en-S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BB6D15-FFC1-4A0F-8B22-A1D44E0962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B676A-00C7-446C-BDF7-B6B58BA1D377}"/>
              </a:ext>
            </a:extLst>
          </p:cNvPr>
          <p:cNvSpPr txBox="1"/>
          <p:nvPr/>
        </p:nvSpPr>
        <p:spPr>
          <a:xfrm>
            <a:off x="122841" y="4336797"/>
            <a:ext cx="7632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Credits: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This presentation template was created by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Slidesgo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including icons by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Flaticon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6C34CAD-419D-4D1D-9636-0AAF403D03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152" y="1809902"/>
            <a:ext cx="1523695" cy="15236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25F955-FF64-4DB2-A93E-F5F3274A1554}"/>
              </a:ext>
            </a:extLst>
          </p:cNvPr>
          <p:cNvSpPr txBox="1"/>
          <p:nvPr/>
        </p:nvSpPr>
        <p:spPr>
          <a:xfrm>
            <a:off x="131387" y="4556759"/>
            <a:ext cx="74434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 err="1"/>
              <a:t>Flaticon</a:t>
            </a:r>
            <a:r>
              <a:rPr lang="en-US" sz="1000" b="1" dirty="0"/>
              <a:t> icons by:</a:t>
            </a:r>
            <a:r>
              <a:rPr lang="en-US" sz="1000" dirty="0"/>
              <a:t> </a:t>
            </a:r>
            <a:r>
              <a:rPr lang="en-US" sz="1000" dirty="0" err="1"/>
              <a:t>Becris</a:t>
            </a:r>
            <a:r>
              <a:rPr lang="en-US" sz="1000" dirty="0"/>
              <a:t>, Vectors Market, Flat Icons, Maxim </a:t>
            </a:r>
            <a:r>
              <a:rPr lang="en-US" sz="1000" dirty="0" err="1"/>
              <a:t>Basinski</a:t>
            </a:r>
            <a:r>
              <a:rPr lang="en-US" sz="1000" dirty="0"/>
              <a:t> Premium, Darius Dan, </a:t>
            </a:r>
            <a:r>
              <a:rPr lang="en-US" sz="1000" dirty="0" err="1"/>
              <a:t>noomtah</a:t>
            </a:r>
            <a:r>
              <a:rPr lang="en-US" sz="1000" dirty="0"/>
              <a:t>, </a:t>
            </a:r>
            <a:r>
              <a:rPr lang="en-US" sz="1000" dirty="0" err="1"/>
              <a:t>iconixar</a:t>
            </a:r>
            <a:r>
              <a:rPr lang="en-US" sz="1000" dirty="0"/>
              <a:t>, </a:t>
            </a:r>
            <a:r>
              <a:rPr lang="en-US" sz="1000" dirty="0" err="1"/>
              <a:t>Kiranshastry</a:t>
            </a:r>
            <a:r>
              <a:rPr lang="en-US" sz="1000" dirty="0"/>
              <a:t>, </a:t>
            </a:r>
            <a:r>
              <a:rPr lang="en-US" sz="1000" dirty="0" err="1"/>
              <a:t>Bombasticon</a:t>
            </a:r>
            <a:r>
              <a:rPr lang="en-US" sz="1000" dirty="0"/>
              <a:t> Studio, </a:t>
            </a:r>
            <a:r>
              <a:rPr lang="en-US" sz="1000" dirty="0" err="1"/>
              <a:t>fjstudio</a:t>
            </a:r>
            <a:r>
              <a:rPr lang="en-US" sz="1000" dirty="0"/>
              <a:t>, </a:t>
            </a:r>
            <a:r>
              <a:rPr lang="en-US" sz="1000" dirty="0" err="1"/>
              <a:t>Vectorslab</a:t>
            </a:r>
            <a:r>
              <a:rPr lang="en-US" sz="1000" dirty="0"/>
              <a:t>, </a:t>
            </a:r>
            <a:r>
              <a:rPr lang="en-US" sz="1000" dirty="0" err="1"/>
              <a:t>Chattapat</a:t>
            </a:r>
            <a:r>
              <a:rPr lang="en-US" sz="1000" dirty="0"/>
              <a:t>, </a:t>
            </a:r>
            <a:r>
              <a:rPr lang="en-US" sz="1000" dirty="0" err="1"/>
              <a:t>Freepik</a:t>
            </a:r>
            <a:r>
              <a:rPr lang="en-US" sz="1000" dirty="0"/>
              <a:t>, Andy Horvath, itim2101, Pavel Kozlov, </a:t>
            </a:r>
            <a:r>
              <a:rPr lang="en-US" sz="1000" dirty="0" err="1"/>
              <a:t>srip</a:t>
            </a:r>
            <a:r>
              <a:rPr lang="en-US" sz="1000" dirty="0"/>
              <a:t>, Icongeek26, </a:t>
            </a:r>
            <a:r>
              <a:rPr lang="en-US" sz="1000" dirty="0" err="1"/>
              <a:t>mangsaabguru</a:t>
            </a:r>
            <a:r>
              <a:rPr lang="en-US" sz="1000" dirty="0"/>
              <a:t>, </a:t>
            </a:r>
            <a:r>
              <a:rPr lang="en-US" sz="1000" dirty="0" err="1"/>
              <a:t>kank</a:t>
            </a:r>
            <a:r>
              <a:rPr lang="en-US" sz="1000" dirty="0"/>
              <a:t>, and Pixel perfect.</a:t>
            </a:r>
            <a:endParaRPr lang="en-SG" sz="1000" dirty="0"/>
          </a:p>
        </p:txBody>
      </p:sp>
    </p:spTree>
    <p:extLst>
      <p:ext uri="{BB962C8B-B14F-4D97-AF65-F5344CB8AC3E}">
        <p14:creationId xmlns:p14="http://schemas.microsoft.com/office/powerpoint/2010/main" val="17054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2DB4-86C9-4F21-83A0-E2370375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packet corruption?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E74D7-DD95-4A5F-9EDE-3749431D6E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140ABE-AD3F-43F6-865F-6206E1200FAE}"/>
              </a:ext>
            </a:extLst>
          </p:cNvPr>
          <p:cNvGrpSpPr/>
          <p:nvPr/>
        </p:nvGrpSpPr>
        <p:grpSpPr>
          <a:xfrm>
            <a:off x="576244" y="807790"/>
            <a:ext cx="4390872" cy="897028"/>
            <a:chOff x="576244" y="807790"/>
            <a:chExt cx="4390872" cy="897028"/>
          </a:xfrm>
        </p:grpSpPr>
        <p:sp>
          <p:nvSpPr>
            <p:cNvPr id="10" name="Google Shape;1249;p37">
              <a:extLst>
                <a:ext uri="{FF2B5EF4-FFF2-40B4-BE49-F238E27FC236}">
                  <a16:creationId xmlns:a16="http://schemas.microsoft.com/office/drawing/2014/main" id="{819423A4-6BFE-489D-9E62-6E22E4BF1DE9}"/>
                </a:ext>
              </a:extLst>
            </p:cNvPr>
            <p:cNvSpPr txBox="1"/>
            <p:nvPr/>
          </p:nvSpPr>
          <p:spPr>
            <a:xfrm>
              <a:off x="1349869" y="1133018"/>
              <a:ext cx="3367410" cy="5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Support high link speeds (</a:t>
              </a:r>
              <a:r>
                <a:rPr lang="en-US" sz="1300" dirty="0">
                  <a:latin typeface="Fira Sans"/>
                  <a:ea typeface="Fira Sans"/>
                  <a:cs typeface="Fira Sans"/>
                  <a:sym typeface="Fira Sans"/>
                </a:rPr>
                <a:t>up to </a:t>
              </a:r>
              <a:r>
                <a:rPr lang="en-US" sz="13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400 Gbps) over long distances (~100m)</a:t>
              </a:r>
            </a:p>
          </p:txBody>
        </p:sp>
        <p:sp>
          <p:nvSpPr>
            <p:cNvPr id="11" name="Google Shape;1258;p37">
              <a:extLst>
                <a:ext uri="{FF2B5EF4-FFF2-40B4-BE49-F238E27FC236}">
                  <a16:creationId xmlns:a16="http://schemas.microsoft.com/office/drawing/2014/main" id="{1AE714DE-E8C7-41B6-B342-20F253C5BA83}"/>
                </a:ext>
              </a:extLst>
            </p:cNvPr>
            <p:cNvSpPr txBox="1"/>
            <p:nvPr/>
          </p:nvSpPr>
          <p:spPr>
            <a:xfrm>
              <a:off x="1529331" y="880241"/>
              <a:ext cx="3437785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Switch-to-switch Links - Optical</a:t>
              </a:r>
              <a:endParaRPr sz="16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16" name="Picture 1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5F595C0-9318-4687-AB90-305481DFE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244" y="807790"/>
              <a:ext cx="794202" cy="79420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B5EAF76-63FA-461D-AD16-59B667D010BB}"/>
              </a:ext>
            </a:extLst>
          </p:cNvPr>
          <p:cNvGrpSpPr/>
          <p:nvPr/>
        </p:nvGrpSpPr>
        <p:grpSpPr>
          <a:xfrm>
            <a:off x="228619" y="1827402"/>
            <a:ext cx="8467245" cy="2866812"/>
            <a:chOff x="228619" y="1827402"/>
            <a:chExt cx="8467245" cy="2866812"/>
          </a:xfrm>
        </p:grpSpPr>
        <p:grpSp>
          <p:nvGrpSpPr>
            <p:cNvPr id="12" name="Group 48">
              <a:extLst>
                <a:ext uri="{FF2B5EF4-FFF2-40B4-BE49-F238E27FC236}">
                  <a16:creationId xmlns:a16="http://schemas.microsoft.com/office/drawing/2014/main" id="{B6C6DE7A-A3B7-40E3-90A1-CAC04DA7321D}"/>
                </a:ext>
              </a:extLst>
            </p:cNvPr>
            <p:cNvGrpSpPr/>
            <p:nvPr/>
          </p:nvGrpSpPr>
          <p:grpSpPr>
            <a:xfrm>
              <a:off x="300731" y="1827402"/>
              <a:ext cx="8395133" cy="2866812"/>
              <a:chOff x="300731" y="1796406"/>
              <a:chExt cx="8395133" cy="286681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F8F716C-A1F5-450A-8FEC-5F92F6F94D2B}"/>
                  </a:ext>
                </a:extLst>
              </p:cNvPr>
              <p:cNvSpPr/>
              <p:nvPr/>
            </p:nvSpPr>
            <p:spPr>
              <a:xfrm>
                <a:off x="300731" y="1941476"/>
                <a:ext cx="8395133" cy="2721742"/>
              </a:xfrm>
              <a:prstGeom prst="round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4" name="Google Shape;577;p27">
                <a:extLst>
                  <a:ext uri="{FF2B5EF4-FFF2-40B4-BE49-F238E27FC236}">
                    <a16:creationId xmlns:a16="http://schemas.microsoft.com/office/drawing/2014/main" id="{53E844D5-FC9C-4F02-A232-D972574416B5}"/>
                  </a:ext>
                </a:extLst>
              </p:cNvPr>
              <p:cNvSpPr/>
              <p:nvPr/>
            </p:nvSpPr>
            <p:spPr>
              <a:xfrm>
                <a:off x="2628943" y="1796406"/>
                <a:ext cx="3886114" cy="336332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Optical links – susceptible to corruption</a:t>
                </a:r>
                <a:endParaRPr sz="16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pic>
          <p:nvPicPr>
            <p:cNvPr id="20" name="object 15">
              <a:extLst>
                <a:ext uri="{FF2B5EF4-FFF2-40B4-BE49-F238E27FC236}">
                  <a16:creationId xmlns:a16="http://schemas.microsoft.com/office/drawing/2014/main" id="{1AD290C5-97B3-4C97-A2E8-A017A5C74C9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183" y="2256534"/>
              <a:ext cx="2169634" cy="1657503"/>
            </a:xfrm>
            <a:prstGeom prst="rect">
              <a:avLst/>
            </a:prstGeom>
          </p:spPr>
        </p:pic>
        <p:pic>
          <p:nvPicPr>
            <p:cNvPr id="21" name="object 16">
              <a:extLst>
                <a:ext uri="{FF2B5EF4-FFF2-40B4-BE49-F238E27FC236}">
                  <a16:creationId xmlns:a16="http://schemas.microsoft.com/office/drawing/2014/main" id="{8C7DE5DB-D967-4C2C-856F-C852F07D8CC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54323" y="2256534"/>
              <a:ext cx="2262941" cy="1657460"/>
            </a:xfrm>
            <a:prstGeom prst="rect">
              <a:avLst/>
            </a:prstGeom>
          </p:spPr>
        </p:pic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6539338F-4AD3-41E4-9E42-1BBB8D960AB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 rot="1091879">
              <a:off x="6770631" y="2450209"/>
              <a:ext cx="1494890" cy="1397662"/>
            </a:xfrm>
            <a:prstGeom prst="rect">
              <a:avLst/>
            </a:prstGeom>
          </p:spPr>
        </p:pic>
        <p:sp>
          <p:nvSpPr>
            <p:cNvPr id="23" name="Google Shape;1258;p37">
              <a:extLst>
                <a:ext uri="{FF2B5EF4-FFF2-40B4-BE49-F238E27FC236}">
                  <a16:creationId xmlns:a16="http://schemas.microsoft.com/office/drawing/2014/main" id="{110BA620-65F3-4C1D-8702-EC05FBCC84CA}"/>
                </a:ext>
              </a:extLst>
            </p:cNvPr>
            <p:cNvSpPr txBox="1"/>
            <p:nvPr/>
          </p:nvSpPr>
          <p:spPr>
            <a:xfrm>
              <a:off x="643115" y="4070345"/>
              <a:ext cx="2107770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Fiber Contamination</a:t>
              </a:r>
              <a:endParaRPr sz="16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4" name="Google Shape;1249;p37">
              <a:extLst>
                <a:ext uri="{FF2B5EF4-FFF2-40B4-BE49-F238E27FC236}">
                  <a16:creationId xmlns:a16="http://schemas.microsoft.com/office/drawing/2014/main" id="{1E285300-E94E-4954-9E94-CAE65EC23529}"/>
                </a:ext>
              </a:extLst>
            </p:cNvPr>
            <p:cNvSpPr txBox="1"/>
            <p:nvPr/>
          </p:nvSpPr>
          <p:spPr>
            <a:xfrm>
              <a:off x="228619" y="4315514"/>
              <a:ext cx="2936761" cy="28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Airborne dust particles</a:t>
              </a:r>
            </a:p>
          </p:txBody>
        </p:sp>
        <p:sp>
          <p:nvSpPr>
            <p:cNvPr id="25" name="Google Shape;1258;p37">
              <a:extLst>
                <a:ext uri="{FF2B5EF4-FFF2-40B4-BE49-F238E27FC236}">
                  <a16:creationId xmlns:a16="http://schemas.microsoft.com/office/drawing/2014/main" id="{41B76685-F864-4877-B7BE-48C9D0A0229C}"/>
                </a:ext>
              </a:extLst>
            </p:cNvPr>
            <p:cNvSpPr txBox="1"/>
            <p:nvPr/>
          </p:nvSpPr>
          <p:spPr>
            <a:xfrm>
              <a:off x="3917404" y="4070345"/>
              <a:ext cx="1536777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Fiber Bending</a:t>
              </a:r>
              <a:endParaRPr sz="16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6" name="Google Shape;1258;p37">
              <a:extLst>
                <a:ext uri="{FF2B5EF4-FFF2-40B4-BE49-F238E27FC236}">
                  <a16:creationId xmlns:a16="http://schemas.microsoft.com/office/drawing/2014/main" id="{0A748CAF-4C64-44A1-A21B-35943078B5D6}"/>
                </a:ext>
              </a:extLst>
            </p:cNvPr>
            <p:cNvSpPr txBox="1"/>
            <p:nvPr/>
          </p:nvSpPr>
          <p:spPr>
            <a:xfrm>
              <a:off x="6180225" y="4070345"/>
              <a:ext cx="2292233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Decaying Transmitters</a:t>
              </a:r>
              <a:endParaRPr sz="16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3D72564-5B34-4F2F-9E73-8F01921ED2AF}"/>
              </a:ext>
            </a:extLst>
          </p:cNvPr>
          <p:cNvSpPr txBox="1"/>
          <p:nvPr/>
        </p:nvSpPr>
        <p:spPr>
          <a:xfrm>
            <a:off x="-3961" y="4912668"/>
            <a:ext cx="2355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latin typeface="Roboto" panose="02000000000000000000" pitchFamily="2" charset="0"/>
                <a:ea typeface="Roboto" panose="02000000000000000000" pitchFamily="2" charset="0"/>
              </a:rPr>
              <a:t>Photo Credits:</a:t>
            </a:r>
            <a:r>
              <a:rPr lang="en-US" sz="900" dirty="0">
                <a:latin typeface="Roboto" panose="02000000000000000000" pitchFamily="2" charset="0"/>
                <a:ea typeface="Roboto" panose="02000000000000000000" pitchFamily="2" charset="0"/>
              </a:rPr>
              <a:t> Zhou et al., SIGCOMM 2017</a:t>
            </a:r>
            <a:endParaRPr lang="en-SG" sz="9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7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A68C0D86-1C78-40E1-B039-C9E3B9CC995C}"/>
              </a:ext>
            </a:extLst>
          </p:cNvPr>
          <p:cNvGrpSpPr/>
          <p:nvPr/>
        </p:nvGrpSpPr>
        <p:grpSpPr>
          <a:xfrm>
            <a:off x="311700" y="844133"/>
            <a:ext cx="8395133" cy="3709682"/>
            <a:chOff x="311700" y="670415"/>
            <a:chExt cx="8395133" cy="370968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3E8A584-ACAE-48F7-9A94-702786475326}"/>
                </a:ext>
              </a:extLst>
            </p:cNvPr>
            <p:cNvSpPr/>
            <p:nvPr/>
          </p:nvSpPr>
          <p:spPr>
            <a:xfrm>
              <a:off x="311700" y="915724"/>
              <a:ext cx="8395133" cy="3464373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6" name="Google Shape;577;p27">
              <a:extLst>
                <a:ext uri="{FF2B5EF4-FFF2-40B4-BE49-F238E27FC236}">
                  <a16:creationId xmlns:a16="http://schemas.microsoft.com/office/drawing/2014/main" id="{CCB1D6E7-B5A4-4F03-BC53-D04333D5E24E}"/>
                </a:ext>
              </a:extLst>
            </p:cNvPr>
            <p:cNvSpPr/>
            <p:nvPr/>
          </p:nvSpPr>
          <p:spPr>
            <a:xfrm>
              <a:off x="1694505" y="670415"/>
              <a:ext cx="5629522" cy="490617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Corruption Packet Loss – Significant</a:t>
              </a:r>
              <a:endParaRPr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AAA999B-ABA3-4DD5-B5CA-C801F667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75E54-AEEC-470D-8ECC-43CD6D8C7D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0CADB1A-1DF0-BC9E-8C65-AD5DD00C4897}"/>
              </a:ext>
            </a:extLst>
          </p:cNvPr>
          <p:cNvGrpSpPr/>
          <p:nvPr/>
        </p:nvGrpSpPr>
        <p:grpSpPr>
          <a:xfrm>
            <a:off x="837162" y="3103977"/>
            <a:ext cx="7118026" cy="1170177"/>
            <a:chOff x="837162" y="3103977"/>
            <a:chExt cx="7118026" cy="117017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533983F-FE5F-4D81-B87B-AB0A2B2546E5}"/>
                </a:ext>
              </a:extLst>
            </p:cNvPr>
            <p:cNvGrpSpPr/>
            <p:nvPr/>
          </p:nvGrpSpPr>
          <p:grpSpPr>
            <a:xfrm>
              <a:off x="837162" y="3116325"/>
              <a:ext cx="1094924" cy="1104711"/>
              <a:chOff x="5707156" y="2198994"/>
              <a:chExt cx="1066628" cy="1076161"/>
            </a:xfrm>
          </p:grpSpPr>
          <p:sp>
            <p:nvSpPr>
              <p:cNvPr id="11" name="Google Shape;450;p24">
                <a:extLst>
                  <a:ext uri="{FF2B5EF4-FFF2-40B4-BE49-F238E27FC236}">
                    <a16:creationId xmlns:a16="http://schemas.microsoft.com/office/drawing/2014/main" id="{867A6E1D-0E6C-4562-8269-464FD7D0C2B0}"/>
                  </a:ext>
                </a:extLst>
              </p:cNvPr>
              <p:cNvSpPr/>
              <p:nvPr/>
            </p:nvSpPr>
            <p:spPr>
              <a:xfrm>
                <a:off x="5707157" y="2198994"/>
                <a:ext cx="1066627" cy="1066627"/>
              </a:xfrm>
              <a:prstGeom prst="blockArc">
                <a:avLst>
                  <a:gd name="adj1" fmla="val 10800000"/>
                  <a:gd name="adj2" fmla="val 10799131"/>
                  <a:gd name="adj3" fmla="val 25044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51;p24">
                <a:extLst>
                  <a:ext uri="{FF2B5EF4-FFF2-40B4-BE49-F238E27FC236}">
                    <a16:creationId xmlns:a16="http://schemas.microsoft.com/office/drawing/2014/main" id="{BBC1A3F3-90BE-4AAC-9854-530DA0F8E96D}"/>
                  </a:ext>
                </a:extLst>
              </p:cNvPr>
              <p:cNvSpPr/>
              <p:nvPr/>
            </p:nvSpPr>
            <p:spPr>
              <a:xfrm>
                <a:off x="5707156" y="2208527"/>
                <a:ext cx="1066627" cy="1066628"/>
              </a:xfrm>
              <a:prstGeom prst="blockArc">
                <a:avLst>
                  <a:gd name="adj1" fmla="val 16879561"/>
                  <a:gd name="adj2" fmla="val 21042661"/>
                  <a:gd name="adj3" fmla="val 24358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58;p24">
                <a:extLst>
                  <a:ext uri="{FF2B5EF4-FFF2-40B4-BE49-F238E27FC236}">
                    <a16:creationId xmlns:a16="http://schemas.microsoft.com/office/drawing/2014/main" id="{8D8A0C81-4EA1-4A12-8B45-B73A2F63E341}"/>
                  </a:ext>
                </a:extLst>
              </p:cNvPr>
              <p:cNvSpPr txBox="1"/>
              <p:nvPr/>
            </p:nvSpPr>
            <p:spPr>
              <a:xfrm>
                <a:off x="5813716" y="2560985"/>
                <a:ext cx="853500" cy="34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accent4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18%</a:t>
                </a:r>
                <a:endParaRPr b="1" dirty="0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sp>
          <p:nvSpPr>
            <p:cNvPr id="14" name="Google Shape;1258;p37">
              <a:extLst>
                <a:ext uri="{FF2B5EF4-FFF2-40B4-BE49-F238E27FC236}">
                  <a16:creationId xmlns:a16="http://schemas.microsoft.com/office/drawing/2014/main" id="{5408A9BC-816E-4DE0-8915-78BE23E5AA98}"/>
                </a:ext>
              </a:extLst>
            </p:cNvPr>
            <p:cNvSpPr txBox="1"/>
            <p:nvPr/>
          </p:nvSpPr>
          <p:spPr>
            <a:xfrm>
              <a:off x="2108620" y="3103977"/>
              <a:ext cx="3634616" cy="401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Packet drops affected customers</a:t>
              </a:r>
            </a:p>
          </p:txBody>
        </p:sp>
        <p:sp>
          <p:nvSpPr>
            <p:cNvPr id="17" name="Google Shape;1249;p37">
              <a:extLst>
                <a:ext uri="{FF2B5EF4-FFF2-40B4-BE49-F238E27FC236}">
                  <a16:creationId xmlns:a16="http://schemas.microsoft.com/office/drawing/2014/main" id="{F4630890-82CC-4EF6-A792-D28C316BF0E8}"/>
                </a:ext>
              </a:extLst>
            </p:cNvPr>
            <p:cNvSpPr txBox="1"/>
            <p:nvPr/>
          </p:nvSpPr>
          <p:spPr>
            <a:xfrm>
              <a:off x="2162864" y="3340178"/>
              <a:ext cx="3526127" cy="813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due to corruption</a:t>
              </a:r>
            </a:p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latin typeface="Fira Sans"/>
                  <a:ea typeface="Fira Sans"/>
                  <a:cs typeface="Fira Sans"/>
                  <a:sym typeface="Fira Sans"/>
                </a:rPr>
                <a:t>[Zhou et al., SIGCOMM’20]</a:t>
              </a:r>
              <a:endParaRPr lang="en-US" sz="16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94411A1-4A41-9946-1AF3-F7257DC76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3235" y="3309969"/>
              <a:ext cx="2211953" cy="964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0EFC97A-FCD1-FB9D-515B-FF9BBD3B1A0F}"/>
              </a:ext>
            </a:extLst>
          </p:cNvPr>
          <p:cNvGrpSpPr/>
          <p:nvPr/>
        </p:nvGrpSpPr>
        <p:grpSpPr>
          <a:xfrm>
            <a:off x="954157" y="1526706"/>
            <a:ext cx="7458368" cy="1178681"/>
            <a:chOff x="954157" y="1526706"/>
            <a:chExt cx="7458368" cy="117868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3E16D28-4284-4872-B714-D66E13B3C351}"/>
                </a:ext>
              </a:extLst>
            </p:cNvPr>
            <p:cNvGrpSpPr/>
            <p:nvPr/>
          </p:nvGrpSpPr>
          <p:grpSpPr>
            <a:xfrm>
              <a:off x="954157" y="1526706"/>
              <a:ext cx="4624408" cy="1081169"/>
              <a:chOff x="954157" y="1257575"/>
              <a:chExt cx="4624408" cy="1081169"/>
            </a:xfrm>
          </p:grpSpPr>
          <p:sp>
            <p:nvSpPr>
              <p:cNvPr id="7" name="Google Shape;1258;p37">
                <a:extLst>
                  <a:ext uri="{FF2B5EF4-FFF2-40B4-BE49-F238E27FC236}">
                    <a16:creationId xmlns:a16="http://schemas.microsoft.com/office/drawing/2014/main" id="{ED44D751-ABB8-43D2-8305-CCF8F2173099}"/>
                  </a:ext>
                </a:extLst>
              </p:cNvPr>
              <p:cNvSpPr txBox="1"/>
              <p:nvPr/>
            </p:nvSpPr>
            <p:spPr>
              <a:xfrm>
                <a:off x="1943949" y="1257575"/>
                <a:ext cx="3634616" cy="49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Comparable to Congestion Loss</a:t>
                </a:r>
                <a:endParaRPr sz="18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pic>
            <p:nvPicPr>
              <p:cNvPr id="9" name="Picture 8" descr="A picture containing logo&#10;&#10;Description automatically generated">
                <a:extLst>
                  <a:ext uri="{FF2B5EF4-FFF2-40B4-BE49-F238E27FC236}">
                    <a16:creationId xmlns:a16="http://schemas.microsoft.com/office/drawing/2014/main" id="{EAEC581A-404F-4FB3-8002-7F35C40F4C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157" y="1311807"/>
                <a:ext cx="977926" cy="977926"/>
              </a:xfrm>
              <a:prstGeom prst="rect">
                <a:avLst/>
              </a:prstGeom>
            </p:spPr>
          </p:pic>
          <p:sp>
            <p:nvSpPr>
              <p:cNvPr id="10" name="Google Shape;1249;p37">
                <a:extLst>
                  <a:ext uri="{FF2B5EF4-FFF2-40B4-BE49-F238E27FC236}">
                    <a16:creationId xmlns:a16="http://schemas.microsoft.com/office/drawing/2014/main" id="{9F6E97C0-7F18-4738-830E-3F96E7DEDFE6}"/>
                  </a:ext>
                </a:extLst>
              </p:cNvPr>
              <p:cNvSpPr txBox="1"/>
              <p:nvPr/>
            </p:nvSpPr>
            <p:spPr>
              <a:xfrm>
                <a:off x="2217108" y="1848126"/>
                <a:ext cx="3186732" cy="4906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Large-scale study </a:t>
                </a:r>
                <a:br>
                  <a:rPr lang="en-US" sz="1600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</a:br>
                <a:r>
                  <a:rPr lang="en-US" sz="1600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(350K links, 15 datacenters)</a:t>
                </a:r>
              </a:p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>
                    <a:latin typeface="Fira Sans"/>
                    <a:ea typeface="Fira Sans"/>
                    <a:cs typeface="Fira Sans"/>
                    <a:sym typeface="Fira Sans"/>
                  </a:rPr>
                  <a:t>[</a:t>
                </a:r>
                <a:r>
                  <a:rPr lang="en-US" sz="1600" dirty="0" err="1">
                    <a:latin typeface="Fira Sans"/>
                    <a:ea typeface="Fira Sans"/>
                    <a:cs typeface="Fira Sans"/>
                    <a:sym typeface="Fira Sans"/>
                  </a:rPr>
                  <a:t>Zhuo</a:t>
                </a:r>
                <a:r>
                  <a:rPr lang="en-US" sz="1600" dirty="0">
                    <a:latin typeface="Fira Sans"/>
                    <a:ea typeface="Fira Sans"/>
                    <a:cs typeface="Fira Sans"/>
                    <a:sym typeface="Fira Sans"/>
                  </a:rPr>
                  <a:t> et al., SIGCOMM’17]</a:t>
                </a:r>
                <a:endParaRPr lang="en-US" sz="16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161B552-EC25-97DE-06C5-E4D5E19F0A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2"/>
            <a:stretch/>
          </p:blipFill>
          <p:spPr bwMode="auto">
            <a:xfrm>
              <a:off x="5658232" y="1594604"/>
              <a:ext cx="2754293" cy="1110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02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999B-ABA3-4DD5-B5CA-C801F667D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75E54-AEEC-470D-8ECC-43CD6D8C7D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B0515BF5-C967-4C2A-BA11-B6484AF4546E}"/>
              </a:ext>
            </a:extLst>
          </p:cNvPr>
          <p:cNvGrpSpPr/>
          <p:nvPr/>
        </p:nvGrpSpPr>
        <p:grpSpPr>
          <a:xfrm>
            <a:off x="1080325" y="2254350"/>
            <a:ext cx="3034321" cy="1416911"/>
            <a:chOff x="4538215" y="1615585"/>
            <a:chExt cx="3034321" cy="1416911"/>
          </a:xfrm>
        </p:grpSpPr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64F55E2-1C89-4132-9B55-953461040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5102" y="1615585"/>
              <a:ext cx="760553" cy="760553"/>
            </a:xfrm>
            <a:prstGeom prst="rect">
              <a:avLst/>
            </a:prstGeom>
          </p:spPr>
        </p:pic>
        <p:grpSp>
          <p:nvGrpSpPr>
            <p:cNvPr id="20" name="Group 78">
              <a:extLst>
                <a:ext uri="{FF2B5EF4-FFF2-40B4-BE49-F238E27FC236}">
                  <a16:creationId xmlns:a16="http://schemas.microsoft.com/office/drawing/2014/main" id="{8EA5ED48-8ABB-48AC-9AA0-9C4C513177AD}"/>
                </a:ext>
              </a:extLst>
            </p:cNvPr>
            <p:cNvGrpSpPr/>
            <p:nvPr/>
          </p:nvGrpSpPr>
          <p:grpSpPr>
            <a:xfrm>
              <a:off x="4538215" y="2396994"/>
              <a:ext cx="3034321" cy="635502"/>
              <a:chOff x="758364" y="2266967"/>
              <a:chExt cx="3034321" cy="635502"/>
            </a:xfrm>
          </p:grpSpPr>
          <p:sp>
            <p:nvSpPr>
              <p:cNvPr id="21" name="Google Shape;1249;p37">
                <a:extLst>
                  <a:ext uri="{FF2B5EF4-FFF2-40B4-BE49-F238E27FC236}">
                    <a16:creationId xmlns:a16="http://schemas.microsoft.com/office/drawing/2014/main" id="{B9BF360F-CE60-4BD8-A97D-ED98E870F0B3}"/>
                  </a:ext>
                </a:extLst>
              </p:cNvPr>
              <p:cNvSpPr txBox="1"/>
              <p:nvPr/>
            </p:nvSpPr>
            <p:spPr>
              <a:xfrm>
                <a:off x="852167" y="2433780"/>
                <a:ext cx="2846717" cy="4686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dirty="0">
                    <a:latin typeface="Fira Sans"/>
                    <a:ea typeface="Fira Sans"/>
                    <a:cs typeface="Fira Sans"/>
                    <a:sym typeface="Fira Sans"/>
                  </a:rPr>
                  <a:t>For latency-sensitive flows</a:t>
                </a:r>
                <a:endParaRPr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22" name="Google Shape;1258;p37">
                <a:extLst>
                  <a:ext uri="{FF2B5EF4-FFF2-40B4-BE49-F238E27FC236}">
                    <a16:creationId xmlns:a16="http://schemas.microsoft.com/office/drawing/2014/main" id="{508B3FA9-2337-4263-AD35-58B05AB992AA}"/>
                  </a:ext>
                </a:extLst>
              </p:cNvPr>
              <p:cNvSpPr txBox="1"/>
              <p:nvPr/>
            </p:nvSpPr>
            <p:spPr>
              <a:xfrm>
                <a:off x="758364" y="2266967"/>
                <a:ext cx="3034321" cy="217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Increase in FCTs</a:t>
                </a:r>
                <a:endParaRPr sz="18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387F51-52D9-45C0-864A-FFDD0F094591}"/>
              </a:ext>
            </a:extLst>
          </p:cNvPr>
          <p:cNvGrpSpPr/>
          <p:nvPr/>
        </p:nvGrpSpPr>
        <p:grpSpPr>
          <a:xfrm>
            <a:off x="5098419" y="2186580"/>
            <a:ext cx="3072362" cy="1494619"/>
            <a:chOff x="5239418" y="3144617"/>
            <a:chExt cx="3072362" cy="1494619"/>
          </a:xfrm>
        </p:grpSpPr>
        <p:pic>
          <p:nvPicPr>
            <p:cNvPr id="24" name="Picture 2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B15C054B-5E5D-4B27-996C-D4DE82387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4343" y="3144617"/>
              <a:ext cx="760554" cy="760554"/>
            </a:xfrm>
            <a:prstGeom prst="rect">
              <a:avLst/>
            </a:prstGeom>
          </p:spPr>
        </p:pic>
        <p:sp>
          <p:nvSpPr>
            <p:cNvPr id="25" name="Google Shape;1249;p37">
              <a:extLst>
                <a:ext uri="{FF2B5EF4-FFF2-40B4-BE49-F238E27FC236}">
                  <a16:creationId xmlns:a16="http://schemas.microsoft.com/office/drawing/2014/main" id="{881B8B60-3CC1-45CB-9A06-1B72C450A1C4}"/>
                </a:ext>
              </a:extLst>
            </p:cNvPr>
            <p:cNvSpPr txBox="1"/>
            <p:nvPr/>
          </p:nvSpPr>
          <p:spPr>
            <a:xfrm>
              <a:off x="5277460" y="4150670"/>
              <a:ext cx="3034320" cy="4885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For throughput-sensitive flows</a:t>
              </a:r>
              <a:endParaRPr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6" name="Google Shape;1258;p37">
              <a:extLst>
                <a:ext uri="{FF2B5EF4-FFF2-40B4-BE49-F238E27FC236}">
                  <a16:creationId xmlns:a16="http://schemas.microsoft.com/office/drawing/2014/main" id="{0BFDFE00-6CE9-4492-8E47-85101AF1D990}"/>
                </a:ext>
              </a:extLst>
            </p:cNvPr>
            <p:cNvSpPr txBox="1"/>
            <p:nvPr/>
          </p:nvSpPr>
          <p:spPr>
            <a:xfrm>
              <a:off x="5239418" y="3993796"/>
              <a:ext cx="3034321" cy="217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Drop in throughput</a:t>
              </a:r>
              <a:endParaRPr sz="18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32" name="Group 29">
            <a:extLst>
              <a:ext uri="{FF2B5EF4-FFF2-40B4-BE49-F238E27FC236}">
                <a16:creationId xmlns:a16="http://schemas.microsoft.com/office/drawing/2014/main" id="{F3A4F791-5BC9-5D03-6721-03544A32FCD2}"/>
              </a:ext>
            </a:extLst>
          </p:cNvPr>
          <p:cNvGrpSpPr/>
          <p:nvPr/>
        </p:nvGrpSpPr>
        <p:grpSpPr>
          <a:xfrm>
            <a:off x="374433" y="1286726"/>
            <a:ext cx="8395133" cy="2837322"/>
            <a:chOff x="311700" y="670415"/>
            <a:chExt cx="8395133" cy="283732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61EB159-3019-DF6D-4E9D-BF3EC0AB21CB}"/>
                </a:ext>
              </a:extLst>
            </p:cNvPr>
            <p:cNvSpPr/>
            <p:nvPr/>
          </p:nvSpPr>
          <p:spPr>
            <a:xfrm>
              <a:off x="311700" y="915725"/>
              <a:ext cx="8395133" cy="2592012"/>
            </a:xfrm>
            <a:prstGeom prst="round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4" name="Google Shape;577;p27">
              <a:extLst>
                <a:ext uri="{FF2B5EF4-FFF2-40B4-BE49-F238E27FC236}">
                  <a16:creationId xmlns:a16="http://schemas.microsoft.com/office/drawing/2014/main" id="{39FB234F-E23D-D006-6272-DBD380EE9542}"/>
                </a:ext>
              </a:extLst>
            </p:cNvPr>
            <p:cNvSpPr/>
            <p:nvPr/>
          </p:nvSpPr>
          <p:spPr>
            <a:xfrm>
              <a:off x="1694505" y="670415"/>
              <a:ext cx="5629522" cy="76055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Affects Application Performance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(like any packet loss)</a:t>
              </a:r>
              <a:endParaRPr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9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73BD-2DCB-4A4D-91E0-D096DFCA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fix </a:t>
            </a:r>
            <a:r>
              <a:rPr lang="en-IN" dirty="0"/>
              <a:t>packet corruption</a:t>
            </a:r>
            <a:r>
              <a:rPr lang="en-US" dirty="0"/>
              <a:t>?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0C05E-CE16-4C8F-BC6B-2F8EEA4683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C5E9E2-D8BB-4B97-AF0B-119F3AA8AD41}"/>
              </a:ext>
            </a:extLst>
          </p:cNvPr>
          <p:cNvGrpSpPr/>
          <p:nvPr/>
        </p:nvGrpSpPr>
        <p:grpSpPr>
          <a:xfrm>
            <a:off x="474026" y="1479770"/>
            <a:ext cx="3034321" cy="2357495"/>
            <a:chOff x="329777" y="-159526"/>
            <a:chExt cx="3034321" cy="2357495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D6C77B32-203B-4085-B7D0-9B47C38F7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868" y="-159526"/>
              <a:ext cx="1706553" cy="1706553"/>
            </a:xfrm>
            <a:prstGeom prst="rect">
              <a:avLst/>
            </a:prstGeom>
          </p:spPr>
        </p:pic>
        <p:sp>
          <p:nvSpPr>
            <p:cNvPr id="7" name="Google Shape;1249;p37">
              <a:extLst>
                <a:ext uri="{FF2B5EF4-FFF2-40B4-BE49-F238E27FC236}">
                  <a16:creationId xmlns:a16="http://schemas.microsoft.com/office/drawing/2014/main" id="{043C8AF6-AC9F-437F-9B09-75C36424D19E}"/>
                </a:ext>
              </a:extLst>
            </p:cNvPr>
            <p:cNvSpPr txBox="1"/>
            <p:nvPr/>
          </p:nvSpPr>
          <p:spPr>
            <a:xfrm>
              <a:off x="623488" y="1947428"/>
              <a:ext cx="2446900" cy="250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Several hours to days</a:t>
              </a:r>
              <a:endParaRPr sz="18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" name="Google Shape;1258;p37">
              <a:extLst>
                <a:ext uri="{FF2B5EF4-FFF2-40B4-BE49-F238E27FC236}">
                  <a16:creationId xmlns:a16="http://schemas.microsoft.com/office/drawing/2014/main" id="{9A33285E-D193-4A6D-90EE-B1D54DDF497A}"/>
                </a:ext>
              </a:extLst>
            </p:cNvPr>
            <p:cNvSpPr txBox="1"/>
            <p:nvPr/>
          </p:nvSpPr>
          <p:spPr>
            <a:xfrm>
              <a:off x="329777" y="1666067"/>
              <a:ext cx="3034321" cy="2172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Physical Repair</a:t>
              </a:r>
              <a:endParaRPr sz="20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237D71-5A87-474D-9493-0EA2F4AFA3BF}"/>
              </a:ext>
            </a:extLst>
          </p:cNvPr>
          <p:cNvGrpSpPr/>
          <p:nvPr/>
        </p:nvGrpSpPr>
        <p:grpSpPr>
          <a:xfrm>
            <a:off x="3738715" y="2333047"/>
            <a:ext cx="1388483" cy="555848"/>
            <a:chOff x="4052483" y="924486"/>
            <a:chExt cx="1388483" cy="555848"/>
          </a:xfrm>
        </p:grpSpPr>
        <p:sp>
          <p:nvSpPr>
            <p:cNvPr id="10" name="Right Arrow 45">
              <a:extLst>
                <a:ext uri="{FF2B5EF4-FFF2-40B4-BE49-F238E27FC236}">
                  <a16:creationId xmlns:a16="http://schemas.microsoft.com/office/drawing/2014/main" id="{4B9EB104-7390-4522-AA6A-366C53EDEF41}"/>
                </a:ext>
              </a:extLst>
            </p:cNvPr>
            <p:cNvSpPr/>
            <p:nvPr/>
          </p:nvSpPr>
          <p:spPr>
            <a:xfrm rot="10800000" flipH="1">
              <a:off x="4052483" y="1172560"/>
              <a:ext cx="1388483" cy="30777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662680-0C2F-4ACD-87E0-639B1E8CBB6C}"/>
                </a:ext>
              </a:extLst>
            </p:cNvPr>
            <p:cNvSpPr txBox="1"/>
            <p:nvPr/>
          </p:nvSpPr>
          <p:spPr>
            <a:xfrm>
              <a:off x="4184091" y="924486"/>
              <a:ext cx="10534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latin typeface="Roboto" panose="02000000000000000000" pitchFamily="2" charset="0"/>
                  <a:ea typeface="Roboto" panose="02000000000000000000" pitchFamily="2" charset="0"/>
                </a:rPr>
                <a:t>Until then</a:t>
              </a:r>
              <a:endParaRPr lang="en-SG" sz="16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C62F8E-2D6C-4549-8CF5-7CFA11F3E55E}"/>
              </a:ext>
            </a:extLst>
          </p:cNvPr>
          <p:cNvGrpSpPr/>
          <p:nvPr/>
        </p:nvGrpSpPr>
        <p:grpSpPr>
          <a:xfrm>
            <a:off x="5415456" y="1440106"/>
            <a:ext cx="3173629" cy="2397159"/>
            <a:chOff x="5415456" y="1440106"/>
            <a:chExt cx="3173629" cy="239715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91BD259-C9DB-4D6C-B41F-199DC2D24EE8}"/>
                </a:ext>
              </a:extLst>
            </p:cNvPr>
            <p:cNvGrpSpPr/>
            <p:nvPr/>
          </p:nvGrpSpPr>
          <p:grpSpPr>
            <a:xfrm>
              <a:off x="5415456" y="3235558"/>
              <a:ext cx="3173629" cy="601707"/>
              <a:chOff x="5741461" y="1615940"/>
              <a:chExt cx="3173629" cy="601707"/>
            </a:xfrm>
          </p:grpSpPr>
          <p:sp>
            <p:nvSpPr>
              <p:cNvPr id="14" name="Google Shape;1249;p37">
                <a:extLst>
                  <a:ext uri="{FF2B5EF4-FFF2-40B4-BE49-F238E27FC236}">
                    <a16:creationId xmlns:a16="http://schemas.microsoft.com/office/drawing/2014/main" id="{739E5BAF-023A-4F06-A90F-3601F005586E}"/>
                  </a:ext>
                </a:extLst>
              </p:cNvPr>
              <p:cNvSpPr txBox="1"/>
              <p:nvPr/>
            </p:nvSpPr>
            <p:spPr>
              <a:xfrm>
                <a:off x="5741461" y="1930547"/>
                <a:ext cx="3173629" cy="28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dirty="0">
                    <a:solidFill>
                      <a:srgbClr val="000000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Effects of </a:t>
                </a:r>
                <a:r>
                  <a:rPr lang="en-IN" sz="1800" dirty="0">
                    <a:latin typeface="Fira Sans"/>
                    <a:ea typeface="Fira Sans"/>
                    <a:cs typeface="Fira Sans"/>
                    <a:sym typeface="Fira Sans"/>
                  </a:rPr>
                  <a:t>packet corruption</a:t>
                </a:r>
                <a:endParaRPr sz="18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sp>
            <p:nvSpPr>
              <p:cNvPr id="15" name="Google Shape;1258;p37">
                <a:extLst>
                  <a:ext uri="{FF2B5EF4-FFF2-40B4-BE49-F238E27FC236}">
                    <a16:creationId xmlns:a16="http://schemas.microsoft.com/office/drawing/2014/main" id="{85A4F0AE-04BB-4D4D-B89F-F9642F343FFD}"/>
                  </a:ext>
                </a:extLst>
              </p:cNvPr>
              <p:cNvSpPr txBox="1"/>
              <p:nvPr/>
            </p:nvSpPr>
            <p:spPr>
              <a:xfrm>
                <a:off x="6621864" y="1615940"/>
                <a:ext cx="1188536" cy="28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000" b="1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Mitigate</a:t>
                </a:r>
                <a:endParaRPr sz="20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pic>
          <p:nvPicPr>
            <p:cNvPr id="5" name="Picture 4" descr="Logo&#10;&#10;Description automatically generated">
              <a:extLst>
                <a:ext uri="{FF2B5EF4-FFF2-40B4-BE49-F238E27FC236}">
                  <a16:creationId xmlns:a16="http://schemas.microsoft.com/office/drawing/2014/main" id="{68153B63-682E-61E7-5463-BF8EB20F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6851" y="1440106"/>
              <a:ext cx="1706553" cy="17065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74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D98BC09C-BDB7-4890-970F-E5D16EA832BF}"/>
              </a:ext>
            </a:extLst>
          </p:cNvPr>
          <p:cNvGrpSpPr/>
          <p:nvPr/>
        </p:nvGrpSpPr>
        <p:grpSpPr>
          <a:xfrm>
            <a:off x="2660924" y="1856359"/>
            <a:ext cx="4116255" cy="2230611"/>
            <a:chOff x="2532430" y="3108962"/>
            <a:chExt cx="4116255" cy="2230611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911CE209-A962-4434-B3F3-7E75FDBD8496}"/>
                </a:ext>
              </a:extLst>
            </p:cNvPr>
            <p:cNvCxnSpPr>
              <a:cxnSpLocks/>
            </p:cNvCxnSpPr>
            <p:nvPr/>
          </p:nvCxnSpPr>
          <p:spPr>
            <a:xfrm>
              <a:off x="2532430" y="3113345"/>
              <a:ext cx="0" cy="2226228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81DE44C-B844-437E-8C75-40456130DB65}"/>
                </a:ext>
              </a:extLst>
            </p:cNvPr>
            <p:cNvCxnSpPr>
              <a:cxnSpLocks/>
            </p:cNvCxnSpPr>
            <p:nvPr/>
          </p:nvCxnSpPr>
          <p:spPr>
            <a:xfrm>
              <a:off x="4349747" y="3108962"/>
              <a:ext cx="0" cy="2230611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07297DF-9597-4283-B7A8-E454529E5627}"/>
                </a:ext>
              </a:extLst>
            </p:cNvPr>
            <p:cNvCxnSpPr>
              <a:cxnSpLocks/>
            </p:cNvCxnSpPr>
            <p:nvPr/>
          </p:nvCxnSpPr>
          <p:spPr>
            <a:xfrm>
              <a:off x="6648685" y="3108962"/>
              <a:ext cx="0" cy="2230611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6473BD-2DCB-4A4D-91E0-D096DFCA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Solutions to M</a:t>
            </a:r>
            <a:r>
              <a:rPr lang="en-IN" dirty="0" err="1"/>
              <a:t>itigate</a:t>
            </a:r>
            <a:r>
              <a:rPr lang="en-IN" dirty="0"/>
              <a:t> Packet Corruption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0C05E-CE16-4C8F-BC6B-2F8EEA4683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B0F4E54-F06F-4B33-BD98-E5BA37734BE1}"/>
              </a:ext>
            </a:extLst>
          </p:cNvPr>
          <p:cNvGrpSpPr/>
          <p:nvPr/>
        </p:nvGrpSpPr>
        <p:grpSpPr>
          <a:xfrm>
            <a:off x="2663331" y="1128583"/>
            <a:ext cx="2037163" cy="662990"/>
            <a:chOff x="2534837" y="2381186"/>
            <a:chExt cx="2037163" cy="662990"/>
          </a:xfrm>
        </p:grpSpPr>
        <p:sp>
          <p:nvSpPr>
            <p:cNvPr id="20" name="Google Shape;1244;p37">
              <a:extLst>
                <a:ext uri="{FF2B5EF4-FFF2-40B4-BE49-F238E27FC236}">
                  <a16:creationId xmlns:a16="http://schemas.microsoft.com/office/drawing/2014/main" id="{4985134B-F1E9-473B-888C-88CD87A36B21}"/>
                </a:ext>
              </a:extLst>
            </p:cNvPr>
            <p:cNvSpPr txBox="1"/>
            <p:nvPr/>
          </p:nvSpPr>
          <p:spPr>
            <a:xfrm>
              <a:off x="2600862" y="2671156"/>
              <a:ext cx="1971138" cy="36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SG" sz="1300" dirty="0">
                  <a:latin typeface="Fira Sans"/>
                  <a:ea typeface="Fira Sans"/>
                  <a:cs typeface="Fira Sans"/>
                  <a:sym typeface="Fira Sans"/>
                </a:rPr>
                <a:t>N</a:t>
              </a:r>
              <a:r>
                <a:rPr lang="en" sz="1300" dirty="0">
                  <a:latin typeface="Fira Sans"/>
                  <a:ea typeface="Fira Sans"/>
                  <a:cs typeface="Fira Sans"/>
                  <a:sym typeface="Fira Sans"/>
                </a:rPr>
                <a:t>o network-wide disruption</a:t>
              </a:r>
              <a:endParaRPr sz="13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1" name="Google Shape;1257;p37">
              <a:extLst>
                <a:ext uri="{FF2B5EF4-FFF2-40B4-BE49-F238E27FC236}">
                  <a16:creationId xmlns:a16="http://schemas.microsoft.com/office/drawing/2014/main" id="{DF77B42E-27D0-423A-8864-8158145C6D7F}"/>
                </a:ext>
              </a:extLst>
            </p:cNvPr>
            <p:cNvSpPr txBox="1"/>
            <p:nvPr/>
          </p:nvSpPr>
          <p:spPr>
            <a:xfrm>
              <a:off x="2600860" y="2381186"/>
              <a:ext cx="1798766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Localize Impact</a:t>
              </a:r>
              <a:endParaRPr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22" name="Google Shape;1263;p37">
              <a:extLst>
                <a:ext uri="{FF2B5EF4-FFF2-40B4-BE49-F238E27FC236}">
                  <a16:creationId xmlns:a16="http://schemas.microsoft.com/office/drawing/2014/main" id="{A9ECCD08-B35D-41F2-9BFB-4EA58E51D6B4}"/>
                </a:ext>
              </a:extLst>
            </p:cNvPr>
            <p:cNvCxnSpPr>
              <a:cxnSpLocks/>
            </p:cNvCxnSpPr>
            <p:nvPr/>
          </p:nvCxnSpPr>
          <p:spPr>
            <a:xfrm>
              <a:off x="2534837" y="2449816"/>
              <a:ext cx="0" cy="59436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77B7020-F2B8-49E0-BDBB-5A10B2A2B1A5}"/>
              </a:ext>
            </a:extLst>
          </p:cNvPr>
          <p:cNvGrpSpPr/>
          <p:nvPr/>
        </p:nvGrpSpPr>
        <p:grpSpPr>
          <a:xfrm>
            <a:off x="6777179" y="1133920"/>
            <a:ext cx="1861554" cy="657653"/>
            <a:chOff x="6648685" y="2386523"/>
            <a:chExt cx="1861554" cy="657653"/>
          </a:xfrm>
        </p:grpSpPr>
        <p:sp>
          <p:nvSpPr>
            <p:cNvPr id="24" name="Google Shape;1248;p37">
              <a:extLst>
                <a:ext uri="{FF2B5EF4-FFF2-40B4-BE49-F238E27FC236}">
                  <a16:creationId xmlns:a16="http://schemas.microsoft.com/office/drawing/2014/main" id="{965DC4CC-B2B3-4D29-8338-0E43FA2F692C}"/>
                </a:ext>
              </a:extLst>
            </p:cNvPr>
            <p:cNvSpPr txBox="1"/>
            <p:nvPr/>
          </p:nvSpPr>
          <p:spPr>
            <a:xfrm>
              <a:off x="6722700" y="2660718"/>
              <a:ext cx="1787539" cy="2097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latin typeface="Fira Sans"/>
                  <a:ea typeface="Fira Sans"/>
                  <a:cs typeface="Fira Sans"/>
                  <a:sym typeface="Fira Sans"/>
                </a:rPr>
                <a:t>No end-host changes</a:t>
              </a:r>
              <a:endParaRPr sz="1300" dirty="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25" name="Google Shape;1261;p37">
              <a:extLst>
                <a:ext uri="{FF2B5EF4-FFF2-40B4-BE49-F238E27FC236}">
                  <a16:creationId xmlns:a16="http://schemas.microsoft.com/office/drawing/2014/main" id="{4E6155ED-03E6-409C-ABAB-9138A7958630}"/>
                </a:ext>
              </a:extLst>
            </p:cNvPr>
            <p:cNvSpPr txBox="1"/>
            <p:nvPr/>
          </p:nvSpPr>
          <p:spPr>
            <a:xfrm>
              <a:off x="6714602" y="2386523"/>
              <a:ext cx="1718601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End-host Agnostic</a:t>
              </a:r>
              <a:endParaRPr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26" name="Google Shape;1264;p37">
              <a:extLst>
                <a:ext uri="{FF2B5EF4-FFF2-40B4-BE49-F238E27FC236}">
                  <a16:creationId xmlns:a16="http://schemas.microsoft.com/office/drawing/2014/main" id="{67170128-118A-42B4-B9F4-8898093A0D97}"/>
                </a:ext>
              </a:extLst>
            </p:cNvPr>
            <p:cNvCxnSpPr>
              <a:cxnSpLocks/>
            </p:cNvCxnSpPr>
            <p:nvPr/>
          </p:nvCxnSpPr>
          <p:spPr>
            <a:xfrm>
              <a:off x="6648685" y="2449816"/>
              <a:ext cx="0" cy="594360"/>
            </a:xfrm>
            <a:prstGeom prst="straightConnector1">
              <a:avLst/>
            </a:prstGeom>
            <a:noFill/>
            <a:ln w="381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F6C5F04-7D0F-4B72-AF6C-3E06CCE389CD}"/>
              </a:ext>
            </a:extLst>
          </p:cNvPr>
          <p:cNvGrpSpPr/>
          <p:nvPr/>
        </p:nvGrpSpPr>
        <p:grpSpPr>
          <a:xfrm>
            <a:off x="382915" y="1983942"/>
            <a:ext cx="7543197" cy="553998"/>
            <a:chOff x="238521" y="3093464"/>
            <a:chExt cx="7543197" cy="5539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030A39-F8B6-4922-9AF6-769E9860F4E2}"/>
                </a:ext>
              </a:extLst>
            </p:cNvPr>
            <p:cNvSpPr txBox="1"/>
            <p:nvPr/>
          </p:nvSpPr>
          <p:spPr>
            <a:xfrm>
              <a:off x="238521" y="3093464"/>
              <a:ext cx="221406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Roboto" panose="02000000000000000000" pitchFamily="2" charset="0"/>
                  <a:ea typeface="Roboto" panose="02000000000000000000" pitchFamily="2" charset="0"/>
                </a:rPr>
                <a:t>Avoid corrupting links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[e.g. </a:t>
              </a:r>
              <a:r>
                <a:rPr lang="en-US" dirty="0" err="1">
                  <a:latin typeface="Roboto" panose="02000000000000000000" pitchFamily="2" charset="0"/>
                  <a:ea typeface="Roboto" panose="02000000000000000000" pitchFamily="2" charset="0"/>
                </a:rPr>
                <a:t>NetPilot</a:t>
              </a:r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, </a:t>
              </a:r>
              <a:r>
                <a:rPr lang="en-US" dirty="0" err="1">
                  <a:latin typeface="Roboto" panose="02000000000000000000" pitchFamily="2" charset="0"/>
                  <a:ea typeface="Roboto" panose="02000000000000000000" pitchFamily="2" charset="0"/>
                </a:rPr>
                <a:t>CorrOpt</a:t>
              </a:r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]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38" name="Graphic 37" descr="Close with solid fill">
              <a:extLst>
                <a:ext uri="{FF2B5EF4-FFF2-40B4-BE49-F238E27FC236}">
                  <a16:creationId xmlns:a16="http://schemas.microsoft.com/office/drawing/2014/main" id="{D7AB77B6-E3FD-4934-988B-4DC466466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79573" y="3166582"/>
              <a:ext cx="362668" cy="362668"/>
            </a:xfrm>
            <a:prstGeom prst="rect">
              <a:avLst/>
            </a:prstGeom>
          </p:spPr>
        </p:pic>
        <p:pic>
          <p:nvPicPr>
            <p:cNvPr id="39" name="Graphic 38" descr="Close with solid fill">
              <a:extLst>
                <a:ext uri="{FF2B5EF4-FFF2-40B4-BE49-F238E27FC236}">
                  <a16:creationId xmlns:a16="http://schemas.microsoft.com/office/drawing/2014/main" id="{9D0401E6-AE86-4CDC-9B4D-2D66EDD2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13486" y="3191346"/>
              <a:ext cx="362668" cy="362668"/>
            </a:xfrm>
            <a:prstGeom prst="rect">
              <a:avLst/>
            </a:prstGeom>
          </p:spPr>
        </p:pic>
        <p:pic>
          <p:nvPicPr>
            <p:cNvPr id="40" name="Graphic 74" descr="Checkmark with solid fill">
              <a:extLst>
                <a:ext uri="{FF2B5EF4-FFF2-40B4-BE49-F238E27FC236}">
                  <a16:creationId xmlns:a16="http://schemas.microsoft.com/office/drawing/2014/main" id="{A6D2C3A9-0B6A-4BE7-BE0B-D2AC81C84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35026" y="3191346"/>
              <a:ext cx="346692" cy="346692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EF0EFD3-234E-4E1F-A30D-EBE6BB57D471}"/>
              </a:ext>
            </a:extLst>
          </p:cNvPr>
          <p:cNvGrpSpPr/>
          <p:nvPr/>
        </p:nvGrpSpPr>
        <p:grpSpPr>
          <a:xfrm>
            <a:off x="321330" y="2690819"/>
            <a:ext cx="7572031" cy="553998"/>
            <a:chOff x="183206" y="3705044"/>
            <a:chExt cx="7572031" cy="55399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D846C91-DD9B-4880-9E7B-7FB383FB584E}"/>
                </a:ext>
              </a:extLst>
            </p:cNvPr>
            <p:cNvSpPr txBox="1"/>
            <p:nvPr/>
          </p:nvSpPr>
          <p:spPr>
            <a:xfrm>
              <a:off x="183206" y="3705044"/>
              <a:ext cx="235192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Roboto" panose="02000000000000000000" pitchFamily="2" charset="0"/>
                  <a:ea typeface="Roboto" panose="02000000000000000000" pitchFamily="2" charset="0"/>
                </a:rPr>
                <a:t>End-to-end redundancy</a:t>
              </a:r>
            </a:p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[e.g. RAIL, </a:t>
              </a:r>
              <a:r>
                <a:rPr lang="en-US" dirty="0" err="1">
                  <a:latin typeface="Roboto" panose="02000000000000000000" pitchFamily="2" charset="0"/>
                  <a:ea typeface="Roboto" panose="02000000000000000000" pitchFamily="2" charset="0"/>
                </a:rPr>
                <a:t>CloudBurst</a:t>
              </a:r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]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42" name="Graphic 74" descr="Checkmark with solid fill">
              <a:extLst>
                <a:ext uri="{FF2B5EF4-FFF2-40B4-BE49-F238E27FC236}">
                  <a16:creationId xmlns:a16="http://schemas.microsoft.com/office/drawing/2014/main" id="{0B504C1F-76C0-40E0-80EA-7EEBEBFA1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87561" y="3792331"/>
              <a:ext cx="346692" cy="346692"/>
            </a:xfrm>
            <a:prstGeom prst="rect">
              <a:avLst/>
            </a:prstGeom>
          </p:spPr>
        </p:pic>
        <p:pic>
          <p:nvPicPr>
            <p:cNvPr id="43" name="Graphic 42" descr="Close with solid fill">
              <a:extLst>
                <a:ext uri="{FF2B5EF4-FFF2-40B4-BE49-F238E27FC236}">
                  <a16:creationId xmlns:a16="http://schemas.microsoft.com/office/drawing/2014/main" id="{43D4363D-55BC-4DD4-A2DC-91D5DF675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392569" y="3785320"/>
              <a:ext cx="362668" cy="362668"/>
            </a:xfrm>
            <a:prstGeom prst="rect">
              <a:avLst/>
            </a:prstGeom>
          </p:spPr>
        </p:pic>
        <p:pic>
          <p:nvPicPr>
            <p:cNvPr id="44" name="Graphic 43" descr="Close with solid fill">
              <a:extLst>
                <a:ext uri="{FF2B5EF4-FFF2-40B4-BE49-F238E27FC236}">
                  <a16:creationId xmlns:a16="http://schemas.microsoft.com/office/drawing/2014/main" id="{9E393FA0-CAAB-41D6-843E-7CA0631F9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13486" y="3785320"/>
              <a:ext cx="362668" cy="362668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7319F80-112E-42D5-932D-A84BC678807B}"/>
              </a:ext>
            </a:extLst>
          </p:cNvPr>
          <p:cNvGrpSpPr/>
          <p:nvPr/>
        </p:nvGrpSpPr>
        <p:grpSpPr>
          <a:xfrm>
            <a:off x="4478241" y="1133920"/>
            <a:ext cx="2281105" cy="657653"/>
            <a:chOff x="4349747" y="2386523"/>
            <a:chExt cx="2281105" cy="657653"/>
          </a:xfrm>
        </p:grpSpPr>
        <p:sp>
          <p:nvSpPr>
            <p:cNvPr id="28" name="Google Shape;1249;p37">
              <a:extLst>
                <a:ext uri="{FF2B5EF4-FFF2-40B4-BE49-F238E27FC236}">
                  <a16:creationId xmlns:a16="http://schemas.microsoft.com/office/drawing/2014/main" id="{B513229A-09A9-4302-857E-31758B97A853}"/>
                </a:ext>
              </a:extLst>
            </p:cNvPr>
            <p:cNvSpPr txBox="1"/>
            <p:nvPr/>
          </p:nvSpPr>
          <p:spPr>
            <a:xfrm>
              <a:off x="4423689" y="2663211"/>
              <a:ext cx="1899683" cy="2047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 dirty="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to corruption loss rate</a:t>
              </a:r>
              <a:endParaRPr sz="1300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cxnSp>
          <p:nvCxnSpPr>
            <p:cNvPr id="30" name="Google Shape;1263;p37">
              <a:extLst>
                <a:ext uri="{FF2B5EF4-FFF2-40B4-BE49-F238E27FC236}">
                  <a16:creationId xmlns:a16="http://schemas.microsoft.com/office/drawing/2014/main" id="{F265D4CA-BD03-41A1-9D9C-A3231BD7E870}"/>
                </a:ext>
              </a:extLst>
            </p:cNvPr>
            <p:cNvCxnSpPr>
              <a:cxnSpLocks/>
            </p:cNvCxnSpPr>
            <p:nvPr/>
          </p:nvCxnSpPr>
          <p:spPr>
            <a:xfrm>
              <a:off x="4349747" y="2449816"/>
              <a:ext cx="0" cy="59436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B5A6A90-451D-4980-9ECA-80AF9D0759B7}"/>
                </a:ext>
              </a:extLst>
            </p:cNvPr>
            <p:cNvGrpSpPr/>
            <p:nvPr/>
          </p:nvGrpSpPr>
          <p:grpSpPr>
            <a:xfrm>
              <a:off x="4410820" y="2386523"/>
              <a:ext cx="2220032" cy="287100"/>
              <a:chOff x="4612294" y="2603495"/>
              <a:chExt cx="2220032" cy="287100"/>
            </a:xfrm>
          </p:grpSpPr>
          <p:sp>
            <p:nvSpPr>
              <p:cNvPr id="29" name="Google Shape;1258;p37">
                <a:extLst>
                  <a:ext uri="{FF2B5EF4-FFF2-40B4-BE49-F238E27FC236}">
                    <a16:creationId xmlns:a16="http://schemas.microsoft.com/office/drawing/2014/main" id="{92C791CF-B413-4B9F-A743-12226FB45192}"/>
                  </a:ext>
                </a:extLst>
              </p:cNvPr>
              <p:cNvSpPr txBox="1"/>
              <p:nvPr/>
            </p:nvSpPr>
            <p:spPr>
              <a:xfrm>
                <a:off x="4612294" y="2603495"/>
                <a:ext cx="2220032" cy="28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dk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Capacity    Proportional</a:t>
                </a:r>
                <a:endParaRPr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D1F4A464-282B-4B6D-8545-F43893CF18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3405" y="2655166"/>
                <a:ext cx="0" cy="187890"/>
              </a:xfrm>
              <a:prstGeom prst="straightConnector1">
                <a:avLst/>
              </a:prstGeom>
              <a:ln w="28575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CC69570-6093-4F22-B9EB-7DDEFFD6E984}"/>
              </a:ext>
            </a:extLst>
          </p:cNvPr>
          <p:cNvGrpSpPr/>
          <p:nvPr/>
        </p:nvGrpSpPr>
        <p:grpSpPr>
          <a:xfrm>
            <a:off x="3686635" y="1662739"/>
            <a:ext cx="4333738" cy="842370"/>
            <a:chOff x="3686635" y="2423963"/>
            <a:chExt cx="4333738" cy="842370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48A2F16D-1775-4D7F-8659-83059879B39E}"/>
                </a:ext>
              </a:extLst>
            </p:cNvPr>
            <p:cNvSpPr/>
            <p:nvPr/>
          </p:nvSpPr>
          <p:spPr>
            <a:xfrm>
              <a:off x="4275039" y="2423963"/>
              <a:ext cx="3745334" cy="8423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Disabling the links</a:t>
              </a:r>
              <a:endParaRPr lang="en-US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endParaRPr lang="en-US" sz="3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Network-wide disruption: re-routing of 1000’s of flows</a:t>
              </a:r>
              <a:endParaRPr lang="en-S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5E5DAD7A-0896-4EE8-86D4-D6BE6DBD223D}"/>
                </a:ext>
              </a:extLst>
            </p:cNvPr>
            <p:cNvCxnSpPr>
              <a:stCxn id="38" idx="3"/>
              <a:endCxn id="68" idx="1"/>
            </p:cNvCxnSpPr>
            <p:nvPr/>
          </p:nvCxnSpPr>
          <p:spPr>
            <a:xfrm flipV="1">
              <a:off x="3686635" y="2845148"/>
              <a:ext cx="588404" cy="154470"/>
            </a:xfrm>
            <a:prstGeom prst="bentConnector3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5EC231C-7AEB-4D44-9FDC-5F68BA3DF1C7}"/>
              </a:ext>
            </a:extLst>
          </p:cNvPr>
          <p:cNvCxnSpPr/>
          <p:nvPr/>
        </p:nvCxnSpPr>
        <p:spPr>
          <a:xfrm flipH="1">
            <a:off x="7988210" y="2818102"/>
            <a:ext cx="416537" cy="5899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CA8769-C8B3-6A29-4C5E-C30031DECA51}"/>
              </a:ext>
            </a:extLst>
          </p:cNvPr>
          <p:cNvGrpSpPr/>
          <p:nvPr/>
        </p:nvGrpSpPr>
        <p:grpSpPr>
          <a:xfrm>
            <a:off x="324167" y="3405416"/>
            <a:ext cx="7601945" cy="553998"/>
            <a:chOff x="324167" y="3294099"/>
            <a:chExt cx="7601945" cy="55399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CEE5617-484A-F90A-63B4-D834DA1097E5}"/>
                </a:ext>
              </a:extLst>
            </p:cNvPr>
            <p:cNvSpPr txBox="1"/>
            <p:nvPr/>
          </p:nvSpPr>
          <p:spPr>
            <a:xfrm>
              <a:off x="324167" y="3294099"/>
              <a:ext cx="223170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Roboto" panose="02000000000000000000" pitchFamily="2" charset="0"/>
                  <a:ea typeface="Roboto" panose="02000000000000000000" pitchFamily="2" charset="0"/>
                </a:rPr>
                <a:t>Link-local redundancy</a:t>
              </a:r>
            </a:p>
            <a:p>
              <a:pPr algn="ctr"/>
              <a:r>
                <a:rPr lang="en-US" dirty="0">
                  <a:latin typeface="Roboto" panose="02000000000000000000" pitchFamily="2" charset="0"/>
                  <a:ea typeface="Roboto" panose="02000000000000000000" pitchFamily="2" charset="0"/>
                </a:rPr>
                <a:t>[e.g. Wharf]</a:t>
              </a:r>
              <a:endParaRPr lang="en-SG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57" name="Graphic 74" descr="Checkmark with solid fill">
              <a:extLst>
                <a:ext uri="{FF2B5EF4-FFF2-40B4-BE49-F238E27FC236}">
                  <a16:creationId xmlns:a16="http://schemas.microsoft.com/office/drawing/2014/main" id="{8BFF27A9-AEC0-C756-DE3D-1551C976E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23967" y="3374375"/>
              <a:ext cx="346692" cy="346692"/>
            </a:xfrm>
            <a:prstGeom prst="rect">
              <a:avLst/>
            </a:prstGeom>
          </p:spPr>
        </p:pic>
        <p:pic>
          <p:nvPicPr>
            <p:cNvPr id="69" name="Graphic 68" descr="Close with solid fill">
              <a:extLst>
                <a:ext uri="{FF2B5EF4-FFF2-40B4-BE49-F238E27FC236}">
                  <a16:creationId xmlns:a16="http://schemas.microsoft.com/office/drawing/2014/main" id="{2944DF64-53FD-3B07-3EBF-7F9556510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51610" y="3383802"/>
              <a:ext cx="362668" cy="362668"/>
            </a:xfrm>
            <a:prstGeom prst="rect">
              <a:avLst/>
            </a:prstGeom>
          </p:spPr>
        </p:pic>
        <p:pic>
          <p:nvPicPr>
            <p:cNvPr id="70" name="Graphic 74" descr="Checkmark with solid fill">
              <a:extLst>
                <a:ext uri="{FF2B5EF4-FFF2-40B4-BE49-F238E27FC236}">
                  <a16:creationId xmlns:a16="http://schemas.microsoft.com/office/drawing/2014/main" id="{9EF3A46F-79D2-64DC-6D95-89B67D882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79420" y="3429906"/>
              <a:ext cx="346692" cy="34669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1ABB3D-ECAD-9E37-C99E-123DA6737E23}"/>
              </a:ext>
            </a:extLst>
          </p:cNvPr>
          <p:cNvGrpSpPr/>
          <p:nvPr/>
        </p:nvGrpSpPr>
        <p:grpSpPr>
          <a:xfrm>
            <a:off x="2353036" y="2263157"/>
            <a:ext cx="3632808" cy="2662442"/>
            <a:chOff x="2353036" y="2263157"/>
            <a:chExt cx="3632808" cy="2662442"/>
          </a:xfrm>
        </p:grpSpPr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05AAE974-06F1-465F-BFC2-BE1B7E3F3E8A}"/>
                </a:ext>
              </a:extLst>
            </p:cNvPr>
            <p:cNvSpPr/>
            <p:nvPr/>
          </p:nvSpPr>
          <p:spPr>
            <a:xfrm>
              <a:off x="2353036" y="4396211"/>
              <a:ext cx="3632808" cy="529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Incur higher reduction in capacity even for small corruption loss rate (e.g. 10</a:t>
              </a:r>
              <a:r>
                <a:rPr lang="en-US" baseline="30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-3</a:t>
              </a:r>
              <a:r>
                <a:rPr lang="en-US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)</a:t>
              </a:r>
              <a:endParaRPr lang="en-SG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8C42CAB5-409A-4673-A450-D42716F63C8F}"/>
                </a:ext>
              </a:extLst>
            </p:cNvPr>
            <p:cNvCxnSpPr>
              <a:cxnSpLocks/>
              <a:stCxn id="39" idx="1"/>
              <a:endCxn id="82" idx="0"/>
            </p:cNvCxnSpPr>
            <p:nvPr/>
          </p:nvCxnSpPr>
          <p:spPr>
            <a:xfrm rot="10800000" flipV="1">
              <a:off x="4169440" y="2263157"/>
              <a:ext cx="1188440" cy="2133053"/>
            </a:xfrm>
            <a:prstGeom prst="bentConnector2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or: Elbow 86">
              <a:extLst>
                <a:ext uri="{FF2B5EF4-FFF2-40B4-BE49-F238E27FC236}">
                  <a16:creationId xmlns:a16="http://schemas.microsoft.com/office/drawing/2014/main" id="{5F1088F3-3637-4786-96D9-A6E1EF850FFA}"/>
                </a:ext>
              </a:extLst>
            </p:cNvPr>
            <p:cNvCxnSpPr>
              <a:cxnSpLocks/>
              <a:stCxn id="44" idx="3"/>
              <a:endCxn id="82" idx="3"/>
            </p:cNvCxnSpPr>
            <p:nvPr/>
          </p:nvCxnSpPr>
          <p:spPr>
            <a:xfrm>
              <a:off x="5714278" y="2952429"/>
              <a:ext cx="271566" cy="1708476"/>
            </a:xfrm>
            <a:prstGeom prst="bentConnector3">
              <a:avLst>
                <a:gd name="adj1" fmla="val 184178"/>
              </a:avLst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or: Elbow 70">
              <a:extLst>
                <a:ext uri="{FF2B5EF4-FFF2-40B4-BE49-F238E27FC236}">
                  <a16:creationId xmlns:a16="http://schemas.microsoft.com/office/drawing/2014/main" id="{FDAF5D12-29B6-F27C-60E6-9CCC05569ED7}"/>
                </a:ext>
              </a:extLst>
            </p:cNvPr>
            <p:cNvCxnSpPr>
              <a:cxnSpLocks/>
              <a:stCxn id="69" idx="1"/>
            </p:cNvCxnSpPr>
            <p:nvPr/>
          </p:nvCxnSpPr>
          <p:spPr>
            <a:xfrm rot="10800000" flipV="1">
              <a:off x="4854036" y="3676452"/>
              <a:ext cx="497574" cy="719757"/>
            </a:xfrm>
            <a:prstGeom prst="bentConnector2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134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7BBB-0666-4912-82D1-37C84EA8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LinkGuardian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85709-F361-4B26-A9A7-5020D10D64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D53FCC-C1C2-4867-9116-0452297EAA26}"/>
              </a:ext>
            </a:extLst>
          </p:cNvPr>
          <p:cNvGrpSpPr/>
          <p:nvPr/>
        </p:nvGrpSpPr>
        <p:grpSpPr>
          <a:xfrm>
            <a:off x="330790" y="2093584"/>
            <a:ext cx="3559262" cy="1725815"/>
            <a:chOff x="320439" y="1388356"/>
            <a:chExt cx="2660813" cy="1290175"/>
          </a:xfrm>
        </p:grpSpPr>
        <p:pic>
          <p:nvPicPr>
            <p:cNvPr id="6" name="Picture 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BF74EBD-67CA-4FA4-8E6E-F1DBB361E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4344" y="1388356"/>
              <a:ext cx="653004" cy="653004"/>
            </a:xfrm>
            <a:prstGeom prst="rect">
              <a:avLst/>
            </a:prstGeom>
          </p:spPr>
        </p:pic>
        <p:sp>
          <p:nvSpPr>
            <p:cNvPr id="7" name="Google Shape;1244;p37">
              <a:extLst>
                <a:ext uri="{FF2B5EF4-FFF2-40B4-BE49-F238E27FC236}">
                  <a16:creationId xmlns:a16="http://schemas.microsoft.com/office/drawing/2014/main" id="{90643005-55F6-48FA-B1FC-55725EF5F97B}"/>
                </a:ext>
              </a:extLst>
            </p:cNvPr>
            <p:cNvSpPr txBox="1"/>
            <p:nvPr/>
          </p:nvSpPr>
          <p:spPr>
            <a:xfrm>
              <a:off x="320439" y="2315863"/>
              <a:ext cx="2660813" cy="3626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"/>
                  <a:ea typeface="Fira Sans"/>
                  <a:cs typeface="Fira Sans"/>
                  <a:sym typeface="Fira Sans"/>
                </a:rPr>
                <a:t>Within the network to recover corruption pkt loss</a:t>
              </a:r>
              <a:endParaRPr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" name="Google Shape;1257;p37">
              <a:extLst>
                <a:ext uri="{FF2B5EF4-FFF2-40B4-BE49-F238E27FC236}">
                  <a16:creationId xmlns:a16="http://schemas.microsoft.com/office/drawing/2014/main" id="{0CD8A897-B389-462A-B9DC-20E04E211499}"/>
                </a:ext>
              </a:extLst>
            </p:cNvPr>
            <p:cNvSpPr txBox="1"/>
            <p:nvPr/>
          </p:nvSpPr>
          <p:spPr>
            <a:xfrm>
              <a:off x="625810" y="2066188"/>
              <a:ext cx="2050072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Link-local Retransmission</a:t>
              </a:r>
              <a:endParaRPr sz="16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E3C37A2-D5BA-4BC7-AC53-017FB4CF2EEF}"/>
              </a:ext>
            </a:extLst>
          </p:cNvPr>
          <p:cNvGrpSpPr/>
          <p:nvPr/>
        </p:nvGrpSpPr>
        <p:grpSpPr>
          <a:xfrm>
            <a:off x="3623194" y="1293485"/>
            <a:ext cx="5123614" cy="1914675"/>
            <a:chOff x="3721447" y="793532"/>
            <a:chExt cx="5123614" cy="1914675"/>
          </a:xfrm>
        </p:grpSpPr>
        <p:sp>
          <p:nvSpPr>
            <p:cNvPr id="9" name="Thought Bubble: Cloud 8">
              <a:extLst>
                <a:ext uri="{FF2B5EF4-FFF2-40B4-BE49-F238E27FC236}">
                  <a16:creationId xmlns:a16="http://schemas.microsoft.com/office/drawing/2014/main" id="{6448EFBA-4DFE-4ED0-96F4-BA799CA6A328}"/>
                </a:ext>
              </a:extLst>
            </p:cNvPr>
            <p:cNvSpPr/>
            <p:nvPr/>
          </p:nvSpPr>
          <p:spPr>
            <a:xfrm>
              <a:off x="3721447" y="793532"/>
              <a:ext cx="5123614" cy="1914675"/>
            </a:xfrm>
            <a:prstGeom prst="cloudCallout">
              <a:avLst>
                <a:gd name="adj1" fmla="val -61015"/>
                <a:gd name="adj2" fmla="val 24051"/>
              </a:avLst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C626F0D7-A32F-413B-8B87-4446F6497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3808" y="1250553"/>
              <a:ext cx="755560" cy="906651"/>
            </a:xfrm>
            <a:prstGeom prst="rect">
              <a:avLst/>
            </a:prstGeom>
          </p:spPr>
        </p:pic>
        <p:sp>
          <p:nvSpPr>
            <p:cNvPr id="12" name="Google Shape;1257;p37">
              <a:extLst>
                <a:ext uri="{FF2B5EF4-FFF2-40B4-BE49-F238E27FC236}">
                  <a16:creationId xmlns:a16="http://schemas.microsoft.com/office/drawing/2014/main" id="{B7A8D6DA-1031-40BD-9A7F-30C86AD0C281}"/>
                </a:ext>
              </a:extLst>
            </p:cNvPr>
            <p:cNvSpPr txBox="1"/>
            <p:nvPr/>
          </p:nvSpPr>
          <p:spPr>
            <a:xfrm>
              <a:off x="5559832" y="1350382"/>
              <a:ext cx="1983743" cy="28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Fira Sans"/>
                  <a:ea typeface="Fira Sans"/>
                  <a:cs typeface="Fira Sans"/>
                  <a:sym typeface="Fira Sans"/>
                </a:rPr>
                <a:t>Wireless Networks</a:t>
              </a:r>
              <a:endParaRPr sz="1600" b="1" dirty="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13" name="Google Shape;1244;p37">
              <a:extLst>
                <a:ext uri="{FF2B5EF4-FFF2-40B4-BE49-F238E27FC236}">
                  <a16:creationId xmlns:a16="http://schemas.microsoft.com/office/drawing/2014/main" id="{CE231D30-8488-471A-9CE0-F8F68B6D5FE9}"/>
                </a:ext>
              </a:extLst>
            </p:cNvPr>
            <p:cNvSpPr txBox="1"/>
            <p:nvPr/>
          </p:nvSpPr>
          <p:spPr>
            <a:xfrm>
              <a:off x="5112311" y="1593631"/>
              <a:ext cx="2660813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latin typeface="Fira Sans"/>
                  <a:ea typeface="Fira Sans"/>
                  <a:cs typeface="Fira Sans"/>
                  <a:sym typeface="Fira Sans"/>
                </a:rPr>
                <a:t>Not explored in the context of datacenter networks</a:t>
              </a:r>
              <a:endParaRPr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14" name="Key idea">
            <a:extLst>
              <a:ext uri="{FF2B5EF4-FFF2-40B4-BE49-F238E27FC236}">
                <a16:creationId xmlns:a16="http://schemas.microsoft.com/office/drawing/2014/main" id="{90B230E4-B7EB-4BB9-AE6D-BA9A17F34F2F}"/>
              </a:ext>
            </a:extLst>
          </p:cNvPr>
          <p:cNvSpPr txBox="1">
            <a:spLocks/>
          </p:cNvSpPr>
          <p:nvPr/>
        </p:nvSpPr>
        <p:spPr>
          <a:xfrm>
            <a:off x="245042" y="751402"/>
            <a:ext cx="129035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90488" marR="0" lvl="0" indent="-904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 panose="02000000000000000000" pitchFamily="2" charset="0"/>
              <a:buChar char=" "/>
              <a:defRPr sz="200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342900" marR="0" lvl="1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 panose="02000000000000000000" pitchFamily="2" charset="0"/>
              <a:buChar char="–"/>
              <a:defRPr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</a:rPr>
              <a:t>Key Idea</a:t>
            </a:r>
            <a:endParaRPr lang="en-US" dirty="0"/>
          </a:p>
          <a:p>
            <a:pPr lvl="1"/>
            <a:endParaRPr lang="en-US" dirty="0"/>
          </a:p>
          <a:p>
            <a:pPr marL="1143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1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1EC3-CCF8-867A-0F48-CB5CDC8A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Link-local </a:t>
            </a:r>
            <a:r>
              <a:rPr lang="en-IN" dirty="0" err="1"/>
              <a:t>ReTx</a:t>
            </a:r>
            <a:r>
              <a:rPr lang="en-IN" dirty="0"/>
              <a:t> in DC networks is non-trivial</a:t>
            </a:r>
            <a:endParaRPr lang="en-S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8C7D-0106-AF81-2CF4-9D85E39B1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 </a:t>
            </a:r>
            <a:r>
              <a:rPr lang="en-IN" u="sng" dirty="0"/>
              <a:t>complete</a:t>
            </a:r>
            <a:r>
              <a:rPr lang="en-IN" dirty="0"/>
              <a:t> link-local </a:t>
            </a:r>
            <a:r>
              <a:rPr lang="en-IN" dirty="0" err="1"/>
              <a:t>ReTx</a:t>
            </a:r>
            <a:r>
              <a:rPr lang="en-IN" dirty="0"/>
              <a:t> scheme</a:t>
            </a:r>
          </a:p>
          <a:p>
            <a:pPr lvl="1"/>
            <a:r>
              <a:rPr lang="en-IN" dirty="0"/>
              <a:t>Detect the packets lost</a:t>
            </a:r>
          </a:p>
          <a:p>
            <a:pPr lvl="1"/>
            <a:r>
              <a:rPr lang="en-IN" dirty="0"/>
              <a:t>Hold on the transmission until lost packet is retransmitted</a:t>
            </a:r>
          </a:p>
          <a:p>
            <a:pPr lvl="1"/>
            <a:r>
              <a:rPr lang="en-IN" dirty="0"/>
              <a:t>Put packets back in order to continue transmission</a:t>
            </a:r>
          </a:p>
          <a:p>
            <a:pPr lvl="1"/>
            <a:endParaRPr lang="en-IN" dirty="0"/>
          </a:p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EDE55-587D-74D5-9FBE-BCC7CB51CF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2F568-9EC8-7DF5-3C88-042CA1E74F13}"/>
              </a:ext>
            </a:extLst>
          </p:cNvPr>
          <p:cNvSpPr txBox="1"/>
          <p:nvPr/>
        </p:nvSpPr>
        <p:spPr>
          <a:xfrm flipH="1">
            <a:off x="6289482" y="1181407"/>
            <a:ext cx="287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u="sng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Challenging:</a:t>
            </a:r>
          </a:p>
          <a:p>
            <a:pPr marL="285750" indent="-285750">
              <a:buFontTx/>
              <a:buChar char="-"/>
            </a:pPr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High link speeds</a:t>
            </a:r>
          </a:p>
          <a:p>
            <a:pPr marL="285750" indent="-285750">
              <a:buFontTx/>
              <a:buChar char="-"/>
            </a:pPr>
            <a:r>
              <a:rPr lang="en-IN" sz="1600" dirty="0" err="1">
                <a:latin typeface="Roboto" panose="02000000000000000000" pitchFamily="2" charset="0"/>
                <a:ea typeface="Roboto" panose="02000000000000000000" pitchFamily="2" charset="0"/>
              </a:rPr>
              <a:t>Dataplane</a:t>
            </a:r>
            <a:r>
              <a:rPr lang="en-IN" sz="1600" dirty="0">
                <a:latin typeface="Roboto" panose="02000000000000000000" pitchFamily="2" charset="0"/>
                <a:ea typeface="Roboto" panose="02000000000000000000" pitchFamily="2" charset="0"/>
              </a:rPr>
              <a:t> h/w </a:t>
            </a:r>
            <a:r>
              <a:rPr lang="en-IN" sz="1600" dirty="0" err="1">
                <a:latin typeface="Roboto" panose="02000000000000000000" pitchFamily="2" charset="0"/>
                <a:ea typeface="Roboto" panose="02000000000000000000" pitchFamily="2" charset="0"/>
              </a:rPr>
              <a:t>contraints</a:t>
            </a:r>
            <a:endParaRPr lang="en-SG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64C34E4-7498-70E8-7A1C-7DF812419234}"/>
              </a:ext>
            </a:extLst>
          </p:cNvPr>
          <p:cNvSpPr/>
          <p:nvPr/>
        </p:nvSpPr>
        <p:spPr>
          <a:xfrm>
            <a:off x="6146358" y="858982"/>
            <a:ext cx="143124" cy="1605922"/>
          </a:xfrm>
          <a:prstGeom prst="rightBrace">
            <a:avLst>
              <a:gd name="adj1" fmla="val 92582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85CECB90-24C8-BCD8-9B90-4988E3C7C377}"/>
              </a:ext>
            </a:extLst>
          </p:cNvPr>
          <p:cNvGrpSpPr/>
          <p:nvPr/>
        </p:nvGrpSpPr>
        <p:grpSpPr>
          <a:xfrm>
            <a:off x="1102434" y="2767900"/>
            <a:ext cx="6939131" cy="1589414"/>
            <a:chOff x="-234127" y="2331544"/>
            <a:chExt cx="6939131" cy="158941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6ED86F1-5F0E-5FDE-F482-3043B00F3711}"/>
                </a:ext>
              </a:extLst>
            </p:cNvPr>
            <p:cNvSpPr/>
            <p:nvPr/>
          </p:nvSpPr>
          <p:spPr>
            <a:xfrm>
              <a:off x="-234127" y="2540754"/>
              <a:ext cx="6939131" cy="13802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tIns="182880" rtlCol="0" anchor="ctr"/>
            <a:lstStyle/>
            <a:p>
              <a:pPr algn="ctr"/>
              <a:r>
                <a:rPr lang="en-IN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Investigating whether a </a:t>
              </a:r>
              <a:r>
                <a:rPr lang="en-IN" sz="2000" dirty="0">
                  <a:latin typeface="Roboto" panose="02000000000000000000" pitchFamily="2" charset="0"/>
                  <a:ea typeface="Roboto" panose="02000000000000000000" pitchFamily="2" charset="0"/>
                </a:rPr>
                <a:t>simple </a:t>
              </a:r>
              <a:r>
                <a:rPr lang="en-IN" sz="2000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out-of-order retransmission </a:t>
              </a:r>
              <a:r>
                <a:rPr lang="en-IN" sz="20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scheme </a:t>
              </a:r>
              <a:r>
                <a:rPr lang="en-IN" sz="2000" dirty="0">
                  <a:latin typeface="Roboto" panose="02000000000000000000" pitchFamily="2" charset="0"/>
                  <a:ea typeface="Roboto" panose="02000000000000000000" pitchFamily="2" charset="0"/>
                </a:rPr>
                <a:t>could work in </a:t>
              </a:r>
              <a:r>
                <a:rPr lang="en-IN" sz="2000" dirty="0" err="1">
                  <a:latin typeface="Roboto" panose="02000000000000000000" pitchFamily="2" charset="0"/>
                  <a:ea typeface="Roboto" panose="02000000000000000000" pitchFamily="2" charset="0"/>
                </a:rPr>
                <a:t>datacenter</a:t>
              </a:r>
              <a:r>
                <a:rPr lang="en-IN" sz="2000" dirty="0">
                  <a:latin typeface="Roboto" panose="02000000000000000000" pitchFamily="2" charset="0"/>
                  <a:ea typeface="Roboto" panose="02000000000000000000" pitchFamily="2" charset="0"/>
                </a:rPr>
                <a:t> networks </a:t>
              </a:r>
              <a:endParaRPr lang="en-SG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" name="Google Shape;577;p27">
              <a:extLst>
                <a:ext uri="{FF2B5EF4-FFF2-40B4-BE49-F238E27FC236}">
                  <a16:creationId xmlns:a16="http://schemas.microsoft.com/office/drawing/2014/main" id="{C3AF3554-6656-E618-4B6C-DE9E83D37006}"/>
                </a:ext>
              </a:extLst>
            </p:cNvPr>
            <p:cNvSpPr/>
            <p:nvPr/>
          </p:nvSpPr>
          <p:spPr>
            <a:xfrm>
              <a:off x="1459938" y="2331544"/>
              <a:ext cx="3905705" cy="41842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In this paper – first step</a:t>
              </a:r>
              <a:endParaRPr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0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Big Data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64E"/>
      </a:accent1>
      <a:accent2>
        <a:srgbClr val="FF8001"/>
      </a:accent2>
      <a:accent3>
        <a:srgbClr val="5FD0DB"/>
      </a:accent3>
      <a:accent4>
        <a:srgbClr val="32AAD9"/>
      </a:accent4>
      <a:accent5>
        <a:srgbClr val="1A569C"/>
      </a:accent5>
      <a:accent6>
        <a:srgbClr val="D558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14441</TotalTime>
  <Words>2733</Words>
  <Application>Microsoft Office PowerPoint</Application>
  <PresentationFormat>On-screen Show (16:9)</PresentationFormat>
  <Paragraphs>453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 Light</vt:lpstr>
      <vt:lpstr>Fira Sans</vt:lpstr>
      <vt:lpstr>Fira Sans Condensed Medium</vt:lpstr>
      <vt:lpstr>Fira Sans Extra Condensed SemiBold</vt:lpstr>
      <vt:lpstr>Fira Sans Extra Condensed</vt:lpstr>
      <vt:lpstr>Arial</vt:lpstr>
      <vt:lpstr>Wingdings</vt:lpstr>
      <vt:lpstr>Roboto</vt:lpstr>
      <vt:lpstr>Big Data Infographics by Slidesgo</vt:lpstr>
      <vt:lpstr>LinkGuardian Mitigating the impact of packet corruption loss with link-local retransmission</vt:lpstr>
      <vt:lpstr>What is corruption packet loss? </vt:lpstr>
      <vt:lpstr>What causes packet corruption?</vt:lpstr>
      <vt:lpstr>Why do we care?</vt:lpstr>
      <vt:lpstr>Why do we care?</vt:lpstr>
      <vt:lpstr>How can we fix packet corruption?</vt:lpstr>
      <vt:lpstr>Existing Solutions to Mitigate Packet Corruption</vt:lpstr>
      <vt:lpstr>LinkGuardian</vt:lpstr>
      <vt:lpstr>Link-local ReTx in DC networks is non-trivial</vt:lpstr>
      <vt:lpstr>In this talk </vt:lpstr>
      <vt:lpstr>Recovery Delay for out-of-order ReTx</vt:lpstr>
      <vt:lpstr>Measurement Study – potential recovery delay</vt:lpstr>
      <vt:lpstr>Implication for Throughput-sensitive TCP flows</vt:lpstr>
      <vt:lpstr>Key Insight</vt:lpstr>
      <vt:lpstr>LinkGuardian</vt:lpstr>
      <vt:lpstr>LinkGuardian Protocol </vt:lpstr>
      <vt:lpstr>LinkGuardian Protocol </vt:lpstr>
      <vt:lpstr>LinkGuardian Protocol</vt:lpstr>
      <vt:lpstr>Evaluation</vt:lpstr>
      <vt:lpstr>Mitigate impact on throughput-sensitive flows</vt:lpstr>
      <vt:lpstr>Mitigate impact on latency-sensitive flows</vt:lpstr>
      <vt:lpstr>Overheads</vt:lpstr>
      <vt:lpstr>Future directions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Infographics</dc:title>
  <cp:lastModifiedBy>Raj Joshi</cp:lastModifiedBy>
  <cp:revision>533</cp:revision>
  <dcterms:modified xsi:type="dcterms:W3CDTF">2022-07-15T09:57:39Z</dcterms:modified>
</cp:coreProperties>
</file>