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69"/>
  </p:notesMasterIdLst>
  <p:handoutMasterIdLst>
    <p:handoutMasterId r:id="rId70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6" r:id="rId8"/>
    <p:sldId id="264" r:id="rId9"/>
    <p:sldId id="265" r:id="rId10"/>
    <p:sldId id="267" r:id="rId11"/>
    <p:sldId id="268" r:id="rId12"/>
    <p:sldId id="269" r:id="rId13"/>
    <p:sldId id="342" r:id="rId14"/>
    <p:sldId id="273" r:id="rId15"/>
    <p:sldId id="270" r:id="rId16"/>
    <p:sldId id="271" r:id="rId17"/>
    <p:sldId id="274" r:id="rId18"/>
    <p:sldId id="275" r:id="rId19"/>
    <p:sldId id="355" r:id="rId20"/>
    <p:sldId id="277" r:id="rId21"/>
    <p:sldId id="364" r:id="rId22"/>
    <p:sldId id="286" r:id="rId23"/>
    <p:sldId id="284" r:id="rId24"/>
    <p:sldId id="285" r:id="rId25"/>
    <p:sldId id="347" r:id="rId26"/>
    <p:sldId id="345" r:id="rId27"/>
    <p:sldId id="346" r:id="rId28"/>
    <p:sldId id="349" r:id="rId29"/>
    <p:sldId id="348" r:id="rId30"/>
    <p:sldId id="350" r:id="rId31"/>
    <p:sldId id="353" r:id="rId32"/>
    <p:sldId id="351" r:id="rId33"/>
    <p:sldId id="352" r:id="rId34"/>
    <p:sldId id="307" r:id="rId35"/>
    <p:sldId id="308" r:id="rId36"/>
    <p:sldId id="357" r:id="rId37"/>
    <p:sldId id="309" r:id="rId38"/>
    <p:sldId id="314" r:id="rId39"/>
    <p:sldId id="311" r:id="rId40"/>
    <p:sldId id="317" r:id="rId41"/>
    <p:sldId id="316" r:id="rId42"/>
    <p:sldId id="319" r:id="rId43"/>
    <p:sldId id="318" r:id="rId44"/>
    <p:sldId id="321" r:id="rId45"/>
    <p:sldId id="324" r:id="rId46"/>
    <p:sldId id="326" r:id="rId47"/>
    <p:sldId id="325" r:id="rId48"/>
    <p:sldId id="328" r:id="rId49"/>
    <p:sldId id="330" r:id="rId50"/>
    <p:sldId id="356" r:id="rId51"/>
    <p:sldId id="333" r:id="rId52"/>
    <p:sldId id="336" r:id="rId53"/>
    <p:sldId id="338" r:id="rId54"/>
    <p:sldId id="358" r:id="rId55"/>
    <p:sldId id="359" r:id="rId56"/>
    <p:sldId id="360" r:id="rId57"/>
    <p:sldId id="361" r:id="rId58"/>
    <p:sldId id="339" r:id="rId59"/>
    <p:sldId id="362" r:id="rId60"/>
    <p:sldId id="341" r:id="rId61"/>
    <p:sldId id="344" r:id="rId62"/>
    <p:sldId id="363" r:id="rId63"/>
    <p:sldId id="365" r:id="rId64"/>
    <p:sldId id="322" r:id="rId65"/>
    <p:sldId id="320" r:id="rId66"/>
    <p:sldId id="323" r:id="rId67"/>
    <p:sldId id="280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9FE44F-8803-4042-8800-435574324A79}">
          <p14:sldIdLst>
            <p14:sldId id="258"/>
            <p14:sldId id="259"/>
            <p14:sldId id="260"/>
            <p14:sldId id="261"/>
            <p14:sldId id="262"/>
            <p14:sldId id="263"/>
            <p14:sldId id="266"/>
            <p14:sldId id="264"/>
            <p14:sldId id="265"/>
            <p14:sldId id="267"/>
            <p14:sldId id="268"/>
            <p14:sldId id="269"/>
            <p14:sldId id="342"/>
            <p14:sldId id="273"/>
            <p14:sldId id="270"/>
            <p14:sldId id="271"/>
            <p14:sldId id="274"/>
            <p14:sldId id="275"/>
            <p14:sldId id="355"/>
            <p14:sldId id="277"/>
            <p14:sldId id="364"/>
            <p14:sldId id="286"/>
            <p14:sldId id="284"/>
            <p14:sldId id="285"/>
            <p14:sldId id="347"/>
            <p14:sldId id="345"/>
            <p14:sldId id="346"/>
            <p14:sldId id="349"/>
            <p14:sldId id="348"/>
            <p14:sldId id="350"/>
            <p14:sldId id="353"/>
            <p14:sldId id="351"/>
            <p14:sldId id="352"/>
            <p14:sldId id="307"/>
            <p14:sldId id="308"/>
            <p14:sldId id="357"/>
            <p14:sldId id="309"/>
            <p14:sldId id="314"/>
            <p14:sldId id="311"/>
            <p14:sldId id="317"/>
            <p14:sldId id="316"/>
            <p14:sldId id="319"/>
            <p14:sldId id="318"/>
            <p14:sldId id="321"/>
            <p14:sldId id="324"/>
            <p14:sldId id="326"/>
            <p14:sldId id="325"/>
            <p14:sldId id="328"/>
            <p14:sldId id="330"/>
            <p14:sldId id="356"/>
            <p14:sldId id="333"/>
            <p14:sldId id="336"/>
            <p14:sldId id="338"/>
            <p14:sldId id="358"/>
            <p14:sldId id="359"/>
            <p14:sldId id="360"/>
            <p14:sldId id="361"/>
            <p14:sldId id="339"/>
            <p14:sldId id="362"/>
            <p14:sldId id="341"/>
          </p14:sldIdLst>
        </p14:section>
        <p14:section name="Backup Slides" id="{7700D8D7-8B82-40EF-BEFF-92DF2DE3748A}">
          <p14:sldIdLst>
            <p14:sldId id="344"/>
            <p14:sldId id="363"/>
            <p14:sldId id="365"/>
            <p14:sldId id="322"/>
            <p14:sldId id="320"/>
            <p14:sldId id="323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312"/>
    <a:srgbClr val="00B0F0"/>
    <a:srgbClr val="005EAB"/>
    <a:srgbClr val="FFC000"/>
    <a:srgbClr val="000000"/>
    <a:srgbClr val="FFF2CC"/>
    <a:srgbClr val="0000FF"/>
    <a:srgbClr val="0D6FFF"/>
    <a:srgbClr val="007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89737" autoAdjust="0"/>
  </p:normalViewPr>
  <p:slideViewPr>
    <p:cSldViewPr snapToGrid="0">
      <p:cViewPr varScale="1">
        <p:scale>
          <a:sx n="74" d="100"/>
          <a:sy n="74" d="100"/>
        </p:scale>
        <p:origin x="16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1BAE1A-5895-4D30-B3B4-48F488A624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99B10F-45D5-45BB-8C02-3A4902927F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F2D5F-4E75-476B-AADC-926C60F21A74}" type="datetimeFigureOut">
              <a:rPr lang="en-US" smtClean="0"/>
              <a:t>14-Feb-18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ADCEB-3DAA-466E-986A-D4A2EF6335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5BDB3-6533-450A-A5BD-31A3E550DC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2DF71-F23B-40AE-9218-13A5CAC3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0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06T03:23:40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11345 12916 5104 0 0,'0'92'144'0'0,"-15"-76"32"0"0,30-32-176 0 0,-15 1 0 0 0,-15 0 0 0 0,15 15 0 0 0,0-16 256 0 0,0 16 8 0 0,0 0 8 0 0,0 0 0 0 0,0 0-152 0 0,0 0-32 0 0,0 0-8 0 0,0 0 0 0 0,0 0 144 0 0,0 0 24 0 0,0 0 8 0 0,0 0 0 0 0,0 0 240 0 0,0 0 48 0 0,0 0 16 0 0,0 0 0 0 0,0 0-144 0 0,0 0-32 0 0,0 0-8 0 0,0 0 0 0 0,0 0-8 0 0,0 0 0 0 0,0 0 0 0 0,-15 0 0 0 0,15 0 32 0 0,0 0 8 0 0,0 0 0 0 0,0 0 0 0 0,0 0-56 0 0,0 0-16 0 0,0 0 0 0 0,0 0 0 0 0,0 0 40 0 0,0 0 7 0 0,0 0 1 0 0,0 0 0 0 0,0 0-192 0 0,0 0-32 0 0,0 0 0 0 0,0 0-8 0 0,0 0-152 0 0,0 0 0 0 0,0 0 0 0 0,0 0 0 0 0,0 0 0 0 0,0 0 0 0 0,0 0 104 0 0,0 0-32 0 0,0 0 152 0 0,0 0 32 0 0,0 0 8 0 0,0 0 0 0 0,0 0 8 0 0,0 0 0 0 0,0 0 0 0 0,0 0 0 0 0,0-15-32 0 0,0 15-8 0 0,0 0 0 0 0,0 0 0 0 0,0 0-40 0 0,0 0-16 0 0,0 0 0 0 0,0 0 0 0 0,0 0 0 0 0,0 0 0 0 0,0 0 0 0 0,0 0 0 0 0,0 0-96 0 0,0 0-16 0 0,0 0-64 0 0,-16 0 96 0 0,16 0-96 0 0,0 0 88 0 0,0 0-88 0 0,0 0 80 0 0,0 0 24 0 0,0 0 8 0 0,0 0 0 0 0,0 0 0 0 0,0 0-40 0 0,0 0-8 0 0,0 0 0 0 0,0 0 0 0 0,0 0-64 0 0,0 0 0 0 0,0 0 72 0 0,0 0-72 0 0,0 0 0 0 0,0 0 0 0 0,0 0 0 0 0,0 0 0 0 0,0 0 112 0 0,0 0-16 0 0,0-16 0 0 0,0 16 0 0 0,0 0-32 0 0,0 0 0 0 0,0 0-64 0 0,0 0 96 0 0,0 0 8 0 0,0 0 0 0 0,0 0 0 0 0,16 0 0 0 0,-16-15-40 0 0,0 15 0 0 0,0 0-64 0 0,0 0 96 0 0,0 0-96 0 0,0 0 0 0 0,0 0 64 0 0,0 0-64 0 0,0 0 104 0 0,0 0 0 0 0,0 0 0 0 0,0-15 0 0 0,-16 15-40 0 0,16 0 0 0 0,0-16-64 0 0,0 16 96 0 0,0 0-24 0 0,0 0-8 0 0,0 0 0 0 0,0 0 0 0 0,0-15 48 0 0,0 15 8 0 0,0 0 0 0 0,0 0 0 0 0,0-16-56 0 0,0 16 0 0 0,0 0-64 0 0,0 0 96 0 0,0-15-32 0 0,0 15 0 0 0,0 0-64 0 0,0 0 96 0 0,0-15-8 0 0,0 15-8 0 0,0 0 0 0 0,0 0 0 0 0,-15-16-80 0 0,15 16 0 0 0,15 0 0 0 0,-15-15 64 0 0,0-1-64 0 0,-15 16 64 0 0,15-15-64 0 0,0 15 64 0 0,0 0 0 0 0,15-15-64 0 0,-30 15 96 0 0,15-16-32 0 0,15 1-64 0 0,-15 15 0 0 0,0 0 0 0 0,0-15-88 0 0,0-1 88 0 0,0 16 64 0 0,0-15-64 0 0,0 15 88 0 0,0-16-88 0 0,0 16 0 0 0,0 0 0 0 0,0-15 0 0 0,16 0 0 0 0,-16 15 0 0 0,0 0 0 0 0,0 0 0 0 0,0 0 0 0 0,0-16 80 0 0,0 16-16 0 0,0-15-64 0 0,0-1 72 0 0,0 16-72 0 0,0-15 0 0 0,0 0 72 0 0,0 15-72 0 0,0-16 0 0 0,0 1 0 0 0,0 15 64 0 0,0-16 0 0 0,0 1 0 0 0,0 0 0 0 0,-16 15 0 0 0,16-16-64 0 0,0 16 64 0 0,0-15-64 0 0,0 15 64 0 0,0-16 0 0 0,-15 1-64 0 0,15 15 96 0 0,0-15-32 0 0,15 15-64 0 0,-15-16 0 0 0,-15 16 0 0 0,15-15 0 0 0,15-1 0 0 0,-15 16 0 0 0,-15-15 0 0 0,30 15 64 0 0,-15-15-64 0 0,0-1 0 0 0,-15 16 0 0 0,15-15 0 0 0,0-1 72 0 0,0 1-72 0 0,0 0 80 0 0,0 15-80 0 0,0-16 64 0 0,0 1-64 0 0,0 15 0 0 0,0-15 72 0 0,0-1-72 0 0,0 1 96 0 0,0-1-96 0 0,0 1 96 0 0,0 0-96 0 0,0-1 0 0 0,0 1 0 0 0,0-1 0 0 0,0 1 0 0 0,15 0 0 0 0,-15 15 64 0 0,0-16-64 0 0,0 1 0 0 0,0-1 0 0 0,-15 1 0 0 0,15 0 0 0 0,0-1 0 0 0,0 16 0 0 0,0-15 0 0 0,0-1 0 0 0,0 1 0 0 0,0 15 0 0 0,0-15 0 0 0,0-1 0 0 0,0 1 0 0 0,0-1 0 0 0,0 16 64 0 0,0-15-64 0 0,0 0 0 0 0,0-1 0 0 0,0 16 0 0 0,0-15 0 0 0,0-1 0 0 0,0 16 0 0 0,0-15 64 0 0,0 15-64 0 0,0-15 0 0 0,0 15 64 0 0,0-16-64 0 0,0 1 0 0 0,0 0 0 0 0,0-1 0 0 0,0 1 0 0 0,0-1 0 0 0,0 16 0 0 0,0-15 0 0 0,0 0 64 0 0,0-1-64 0 0,0 1 0 0 0,0-1 0 0 0,0 1 0 0 0,0 15 0 0 0,0-15 0 0 0,0-1 0 0 0,0 1 88 0 0,0-1-88 0 0,0 1 0 0 0,0 0 0 0 0,0 15 0 0 0,0-16 0 0 0,0 1 72 0 0,15 15-72 0 0,-15-31 64 0 0,-15 31-64 0 0,15-15 0 0 0,0-1 0 0 0,0 1 0 0 0,0 15 0 0 0,0-16 0 0 0,0 1 0 0 0,0 0 0 0 0,0-1 0 0 0,0 16 0 0 0,0-15 0 0 0,0-1 0 0 0,0 16 0 0 0,0-15 0 0 0,0 0 0 0 0,0-1 64 0 0,0 16-64 0 0,0-15 0 0 0,0 0 0 0 0,0-1 0 0 0,0 16 0 0 0,0-15 0 0 0,0-1 0 0 0,0 1 0 0 0,0 15 0 0 0,0-15 0 0 0,0-1 0 0 0,0 1 0 0 0,0-1 0 0 0,0 1 0 0 0,0 15 0 0 0,0-15 0 0 0,0-1 0 0 0,0 16 0 0 0,0-15 0 0 0,0-1 0 0 0,0 1 0 0 0,0 0 0 0 0,15-1 0 0 0,-30 16 0 0 0,30-15 0 0 0,-15-1 0 0 0,0 16 0 0 0,0-15 0 0 0,0 0 0 0 0,0 15 0 0 0,0-16 0 0 0,16 1 0 0 0,-16-1 0 0 0,0 1 0 0 0,0 15 0 0 0,0-31 0 0 0,0 16 0 0 0,0-1 0 0 0,0 1 0 0 0,0 0 72 0 0,0-1-72 0 0,15 16 0 0 0,-30-15 0 0 0,15 0 0 0 0,0-1 0 0 0,15 1 0 0 0,-15-1 0 0 0,-15 16 0 0 0,15-15 0 0 0,0 0 64 0 0,0 15-64 0 0,0-16 80 0 0,0 16-80 0 0,0-15 0 0 0,0-1 0 0 0,0 1 0 0 0,0 15 0 0 0,0-15 0 0 0,0-1 64 0 0,0 16-64 0 0,0-15 0 0 0,0-1 0 0 0,0 1 0 0 0,0 0 0 0 0,-16-1 0 0 0,16 1 0 0 0,0-1 0 0 0,0 16 0 0 0,16-15 0 0 0,-16 0 0 0 0,0-1 0 0 0,0 1 64 0 0,0-1-64 0 0,0 1 64 0 0,0 0 0 0 0,0-1-64 0 0,0 1 96 0 0,0 15-96 0 0,0 0 0 0 0,0-31 0 0 0,0 31 0 0 0,0-15 0 0 0,0 15 0 0 0,0 0 0 0 0,-16-16 0 0 0,16 1 0 0 0,16 0 64 0 0,-16-1-64 0 0,0 1 0 0 0,0-1 0 0 0,0 1 0 0 0,0 0 0 0 0,0-1 0 0 0,0 1 0 0 0,0-1 0 0 0,-16 1 0 0 0,16 0 0 0 0,0-1 0 0 0,0 1 0 0 0,0-1 0 0 0,-15 1 0 0 0,15 0 0 0 0,0-1 0 0 0,0 1 0 0 0,-16-1 72 0 0,16 16-72 0 0,0-15 0 0 0,0 0 0 0 0,0-1 0 0 0,0 1 0 0 0,0 15 0 0 0,0-16 0 0 0,0 1 0 0 0,0 0 0 0 0,0 15 0 0 0,0-16 0 0 0,0 1 0 0 0,0-1 0 0 0,0 1 0 0 0,16 0 0 0 0,-16-1 0 0 0,0 1 0 0 0,0 0 0 0 0,0-16 0 0 0,0 15 0 0 0,0 1 0 0 0,0 0 0 0 0,15 15 0 0 0,-15-16 64 0 0,0 1-64 0 0,16-1 0 0 0,-16 1 0 0 0,0 0 0 0 0,0-1 0 0 0,0 1 0 0 0,0-1 0 0 0,0 1 0 0 0,15 0 0 0 0,-15-1 0 0 0,-15 1 0 0 0,30-1 0 0 0,-15 16 0 0 0,0-30 0 0 0,0 30 0 0 0,0-16 0 0 0,-15 1 0 0 0,15-1 0 0 0,0 16 0 0 0,0-15 0 0 0,0 0 0 0 0,-16-1 0 0 0,16 1 0 0 0,0-1 0 0 0,0 1 0 0 0,0 0 0 0 0,0 15 64 0 0,0-16-64 0 0,0 1 0 0 0,0 0 0 0 0,0 15 0 0 0,16-16 0 0 0,-16 1 0 0 0,0-1 0 0 0,0 1 0 0 0,0 0 0 0 0,0 15 0 0 0,0-16 0 0 0,0 1 0 0 0,0 15 0 0 0,0-16 0 0 0,0 1 0 0 0,0 0 0 0 0,0-1 0 0 0,0 1 0 0 0,15-1 0 0 0,-15 1 0 0 0,0 0 0 0 0,0-1 0 0 0,0 1 0 0 0,0-1 0 0 0,15 1 0 0 0,-15 0 0 0 0,0-1 0 0 0,0 1 0 0 0,0-1 0 0 0,0 1 0 0 0,0 15 0 0 0,-15-15 0 0 0,15 15 64 0 0,0-31-64 0 0,0 31 0 0 0,0-16 0 0 0,0 1 0 0 0,0 15 0 0 0,0-15 0 0 0,0-1 0 0 0,0 16 64 0 0,0-15-64 0 0,0 0 0 0 0,0 15 0 0 0,-15-16 0 0 0,15 16 0 0 0,0-15 0 0 0,0-1 0 0 0,0 1 0 0 0,0 15 0 0 0,0-15 0 0 0,-16-1 0 0 0,16 16 0 0 0,0-15 0 0 0,0-1 0 0 0,0 1 0 0 0,-15 15 0 0 0,15-15 0 0 0,0 15 0 0 0,0-16 0 0 0,0 1 0 0 0,0 15 0 0 0,0-16 0 0 0,0 16 0 0 0,0-15 0 0 0,0 15 0 0 0,0-15 0 0 0,0-1 0 0 0,0 1 0 0 0,15-1 0 0 0,-30 1 0 0 0,15 0 0 0 0,0-1 0 0 0,15 16 0 0 0,-15-15 0 0 0,0-1 0 0 0,0 1 0 0 0,0 0 0 0 0,0-1 0 0 0,0 1 0 0 0,0-1 0 0 0,0 16 0 0 0,0 0 0 0 0,0-15 0 0 0,-15 15 0 0 0,15-15 0 0 0,0-1 0 0 0,0 1 0 0 0,0 15 0 0 0,0-15 0 0 0,0-1 0 0 0,15 1 72 0 0,-15-1-72 0 0,0 16 0 0 0,0-15 0 0 0,0 0 0 0 0,0 15 0 0 0,0-16 0 0 0,0 1 0 0 0,0 15 0 0 0,0-16 88 0 0,0 1-88 0 0,0 15 0 0 0,0-15 0 0 0,0-1 64 0 0,0 16-64 0 0,0-15 0 0 0,0-1 0 0 0,0 16 64 0 0,-15-15-64 0 0,15 15 0 0 0,0 0 0 0 0,0-15 0 0 0,0-1 0 0 0,0 16 0 0 0,0-15 0 0 0,15-1 0 0 0,-15 1 0 0 0,0 15 0 0 0,0-15 0 0 0,16 15 64 0 0,-16-16-64 0 0,0 1 0 0 0,0-1 0 0 0,0 16 0 0 0,0-15 0 0 0,0 0 64 0 0,0-1-64 0 0,0 16 0 0 0,0-15 64 0 0,0-1-64 0 0,0 16 0 0 0,0-15 64 0 0,0 0-64 0 0,0-1 0 0 0,0 16 0 0 0,0-15 0 0 0,0 0 0 0 0,0-1 0 0 0,15 16 0 0 0,-15-31 0 0 0,0 31 0 0 0,0-15 0 0 0,0 0 0 0 0,0-1 0 0 0,15 16 0 0 0,-15-15 0 0 0,0-1 0 0 0,0 1 0 0 0,0 0 0 0 0,0 15 0 0 0,0-16 0 0 0,0 1 0 0 0,0-1 0 0 0,0 16 0 0 0,0-15 0 0 0,0 0 64 0 0,0-1-64 0 0,0 16 0 0 0,0-15 0 0 0,0 15 0 0 0,0-16 0 0 0,0 1 0 0 0,0 0 0 0 0,0-1 0 0 0,0 1 0 0 0,0-1 0 0 0,0 16 0 0 0,0-15 0 0 0,0 0 0 0 0,0-1 0 0 0,0 16 0 0 0,0-15 0 0 0,0-1 0 0 0,0 1 0 0 0,0 0 0 0 0,0-1 0 0 0,0 16 0 0 0,-15-15 0 0 0,15 0 0 0 0,0-1 0 0 0,0 1 0 0 0,0 15 0 0 0,0-16 0 0 0,0 16 0 0 0,0 0 0 0 0,0 0 0 0 0,0-15 0 0 0,0 0 64 0 0,0-1-64 0 0,0 1 0 0 0,0-1 0 0 0,0 16 0 0 0,0-15 0 0 0,0 0 0 0 0,-15 15 0 0 0,15-16 0 0 0,0 1 0 0 0,0-1 0 0 0,0 16 0 0 0,0-15 0 0 0,0 0 0 0 0,15-1 0 0 0,-15 16 0 0 0,0-15 0 0 0,0-1 0 0 0,0 1 0 0 0,0 0 0 0 0,0-1 0 0 0,0 16 0 0 0,0-15 0 0 0,0-1 0 0 0,0 16 0 0 0,0-15 0 0 0,0 0 0 0 0,0 15 0 0 0,0-16 0 0 0,0 16 0 0 0,0-15 0 0 0,0-1 0 0 0,0 16 0 0 0,0 0 0 0 0,15 0 0 0 0,-15-15 0 0 0,0 0 0 0 0,-15-1 0 0 0,30 1 0 0 0,-15 15 0 0 0,0-15 0 0 0,0-1 0 0 0,0 16 0 0 0,0-15 0 0 0,0 15 0 0 0,0-16 0 0 0,0 16 0 0 0,0 0 64 0 0,0-15-64 0 0,0 15 0 0 0,0 0 0 0 0,0-15 0 0 0,0-1 0 0 0,0 1 0 0 0,0 15 0 0 0,0-16 0 0 0,0 16 0 0 0,0-15 0 0 0,0 15 0 0 0,0-15 0 0 0,0 15 0 0 0,0-16 0 0 0,0 1 0 0 0,0 15 0 0 0,16-16 0 0 0,-16 16 0 0 0,0 0 0 0 0,0-15 0 0 0,0 0 0 0 0,0 15 0 0 0,0 0 0 0 0,0-16 0 0 0,0 1 0 0 0,0 15 0 0 0,0-16 0 0 0,0 1 0 0 0,0 15 0 0 0,0-15 0 0 0,0-1 0 0 0,0 16 64 0 0,0-15-64 0 0,0 15 0 0 0,0-16 0 0 0,0 1 0 0 0,0 15 0 0 0,0-15 0 0 0,0 15 0 0 0,0-16 0 0 0,-16 16 0 0 0,16-15 0 0 0,0 15 0 0 0,0 0 0 0 0,0-16 0 0 0,0 16 0 0 0,0 0 0 0 0,0-15 0 0 0,0 0 0 0 0,0 15 0 0 0,0 0 0 0 0,0-16 0 0 0,0 1 0 0 0,0 15 0 0 0,0 0 64 0 0,0 0-64 0 0,0-15 64 0 0,0 15-64 0 0,0-16 0 0 0,0 16 0 0 0,0-15 0 0 0,0 15 0 0 0,0 0 0 0 0,0-16 0 0 0,0 16 0 0 0,0 0 0 0 0,0-15 0 0 0,0 15 0 0 0,0 0 0 0 0,0-15 0 0 0,0 15 0 0 0,0 0 0 0 0,0 0 0 0 0,0-16 0 0 0,0 16 0 0 0,0 0 0 0 0,0-15 0 0 0,0 15 0 0 0,0 0 0 0 0,0-16 0 0 0,0 16 0 0 0,-15-15 0 0 0,15 15 0 0 0,0 0 0 0 0,0 0 0 0 0,15 0 0 0 0,-15-15 0 0 0,0 15 0 0 0,0 0 0 0 0,0 0 0 0 0,0 0 0 0 0,0 0 0 0 0,0 0 0 0 0,0-16 0 0 0,0 16 0 0 0,0 0 0 0 0,0 0 0 0 0,0-15 0 0 0,0 15 0 0 0,0 0 0 0 0,0 0 0 0 0,0-16 0 0 0,0 16 64 0 0,-15 0-64 0 0,15 0 64 0 0,0-15-64 0 0,0 15 0 0 0,0 0 0 0 0,0 0 0 0 0,0 0 0 0 0,-15-15 0 0 0,15 15 0 0 0,0 0 0 0 0,0 0 0 0 0,0 0 0 0 0,0 0 0 0 0,0-16 0 0 0,0 16 0 0 0,0 0 0 0 0,0 0 0 0 0,0 0 0 0 0,0 0 0 0 0,0 0 0 0 0,0 0 0 0 0,0 0 0 0 0,0 0 0 0 0,0 0 0 0 0,0 16 0 0 0,0-1 0 0 0,0-15-248 0 0,15 15-64 0 0,-15 1-8 0 0,0-1-12208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06T03:28:46.746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381 7066 5104 0 0,'0'92'144'0'0,"-15"-76"32"0"0,30-32-176 0 0,-15 1 0 0 0,-15 0 0 0 0,15 15 0 0 0,0-16 256 0 0,0 16 8 0 0,0 0 8 0 0,0 0 0 0 0,0 0-152 0 0,0 0-32 0 0,0 0-8 0 0,0 0 0 0 0,0 0 144 0 0,0 0 24 0 0,0 0 8 0 0,0 0 0 0 0,0 0 240 0 0,0 0 48 0 0,0 0 16 0 0,0 0 0 0 0,0 0-144 0 0,0 0-32 0 0,0 0-8 0 0,0 0 0 0 0,0 0-8 0 0,0 0 0 0 0,0 0 0 0 0,-15 0 0 0 0,15 0 32 0 0,0 0 8 0 0,0 0 0 0 0,0 0 0 0 0,0 0-56 0 0,0 0-16 0 0,0 0 0 0 0,0 0 0 0 0,0 0 40 0 0,0 0 7 0 0,0 0 1 0 0,0 0 0 0 0,0 0-192 0 0,0 0-32 0 0,0 0 0 0 0,0 0-8 0 0,0 0-152 0 0,0 0 0 0 0,0 0 0 0 0,0 0 0 0 0,0 0 0 0 0,0 0 0 0 0,0 0 104 0 0,0 0-32 0 0,0 0 152 0 0,0 0 32 0 0,0 0 8 0 0,0 0 0 0 0,0 0 8 0 0,0 0 0 0 0,0 0 0 0 0,0 0 0 0 0,0-15-32 0 0,0 15-8 0 0,0 0 0 0 0,0 0 0 0 0,0 0-40 0 0,0 0-16 0 0,0 0 0 0 0,0 0 0 0 0,0 0 0 0 0,0 0 0 0 0,0 0 0 0 0,0 0 0 0 0,0 0-96 0 0,0 0-16 0 0,0 0-64 0 0,-16 0 96 0 0,16 0-96 0 0,0 0 88 0 0,0 0-88 0 0,0 0 80 0 0,0 0 24 0 0,0 0 8 0 0,0 0 0 0 0,0 0 0 0 0,0 0-40 0 0,0 0-8 0 0,0 0 0 0 0,0 0 0 0 0,0 0-64 0 0,0 0 0 0 0,0 0 72 0 0,0 0-72 0 0,0 0 0 0 0,0 0 0 0 0,0 0 0 0 0,0 0 0 0 0,0 0 112 0 0,0 0-16 0 0,0-16 0 0 0,0 16 0 0 0,0 0-32 0 0,0 0 0 0 0,0 0-64 0 0,0 0 96 0 0,0 0 8 0 0,0 0 0 0 0,0 0 0 0 0,16 0 0 0 0,-16-15-40 0 0,0 15 0 0 0,0 0-64 0 0,0 0 96 0 0,0 0-96 0 0,0 0 0 0 0,0 0 64 0 0,0 0-64 0 0,0 0 104 0 0,0 0 0 0 0,0 0 0 0 0,0-15 0 0 0,-16 15-40 0 0,16 0 0 0 0,0-16-64 0 0,0 16 96 0 0,0 0-24 0 0,0 0-8 0 0,0 0 0 0 0,0 0 0 0 0,0-15 48 0 0,0 15 8 0 0,0 0 0 0 0,0 0 0 0 0,0-16-56 0 0,0 16 0 0 0,0 0-64 0 0,0 0 96 0 0,0-15-32 0 0,0 15 0 0 0,0 0-64 0 0,0 0 96 0 0,0-15-8 0 0,0 15-8 0 0,0 0 0 0 0,0 0 0 0 0,-15-16-80 0 0,15 16 0 0 0,15 0 0 0 0,-15-15 64 0 0,0-1-64 0 0,-15 16 64 0 0,15-15-64 0 0,0 15 64 0 0,0 0 0 0 0,15-15-64 0 0,-30 15 96 0 0,15-16-32 0 0,15 1-64 0 0,-15 15 0 0 0,0 0 0 0 0,0-15-88 0 0,0-1 88 0 0,0 16 64 0 0,0-15-64 0 0,0 15 88 0 0,0-16-88 0 0,0 16 0 0 0,0 0 0 0 0,0-15 0 0 0,16 0 0 0 0,-16 15 0 0 0,0 0 0 0 0,0 0 0 0 0,0 0 0 0 0,0-16 80 0 0,0 16-16 0 0,0-15-64 0 0,0-1 72 0 0,0 16-72 0 0,0-15 0 0 0,0 0 72 0 0,0 15-72 0 0,0-16 0 0 0,0 1 0 0 0,0 15 64 0 0,0-16 0 0 0,0 1 0 0 0,0 0 0 0 0,-16 15 0 0 0,16-16-64 0 0,0 16 64 0 0,0-15-64 0 0,0 15 64 0 0,0-16 0 0 0,-15 1-64 0 0,15 15 96 0 0,0-15-32 0 0,15 15-64 0 0,-15-16 0 0 0,-15 16 0 0 0,15-15 0 0 0,15-1 0 0 0,-15 16 0 0 0,-15-15 0 0 0,30 15 64 0 0,-15-15-64 0 0,0-1 0 0 0,-15 16 0 0 0,15-15 0 0 0,0-1 72 0 0,0 1-72 0 0,0 0 80 0 0,0 15-80 0 0,0-16 64 0 0,0 1-64 0 0,0 15 0 0 0,0-15 72 0 0,0-1-72 0 0,0 1 96 0 0,0-1-96 0 0,0 1 96 0 0,0 0-96 0 0,0-1 0 0 0,0 1 0 0 0,0-1 0 0 0,0 1 0 0 0,15 0 0 0 0,-15 15 64 0 0,0-16-64 0 0,0 1 0 0 0,0-1 0 0 0,-15 1 0 0 0,15 0 0 0 0,0-1 0 0 0,0 16 0 0 0,0-15 0 0 0,0-1 0 0 0,0 1 0 0 0,0 15 0 0 0,0-15 0 0 0,0-1 0 0 0,0 1 0 0 0,0-1 0 0 0,0 16 64 0 0,0-15-64 0 0,0 0 0 0 0,0-1 0 0 0,0 16 0 0 0,0-15 0 0 0,0-1 0 0 0,0 16 0 0 0,0-15 64 0 0,0 15-64 0 0,0-15 0 0 0,0 15 64 0 0,0-16-64 0 0,0 1 0 0 0,0 0 0 0 0,0-1 0 0 0,0 1 0 0 0,0-1 0 0 0,0 16 0 0 0,0-15 0 0 0,0 0 64 0 0,0-1-64 0 0,0 1 0 0 0,0-1 0 0 0,0 1 0 0 0,0 15 0 0 0,0-15 0 0 0,0-1 0 0 0,0 1 88 0 0,0-1-88 0 0,0 1 0 0 0,0 0 0 0 0,0 15 0 0 0,0-16 0 0 0,0 1 72 0 0,15 15-72 0 0,-15-31 64 0 0,-15 31-64 0 0,15-15 0 0 0,0-1 0 0 0,0 1 0 0 0,0 15 0 0 0,0-16 0 0 0,0 1 0 0 0,0 0 0 0 0,0-1 0 0 0,0 16 0 0 0,0-15 0 0 0,0-1 0 0 0,0 16 0 0 0,0-15 0 0 0,0 0 0 0 0,0-1 64 0 0,0 16-64 0 0,0-15 0 0 0,0 0 0 0 0,0-1 0 0 0,0 16 0 0 0,0-15 0 0 0,0-1 0 0 0,0 1 0 0 0,0 15 0 0 0,0-15 0 0 0,0-1 0 0 0,0 1 0 0 0,0-1 0 0 0,0 1 0 0 0,0 15 0 0 0,0-15 0 0 0,0-1 0 0 0,0 16 0 0 0,0-15 0 0 0,0-1 0 0 0,0 1 0 0 0,0 0 0 0 0,15-1 0 0 0,-30 16 0 0 0,30-15 0 0 0,-15-1 0 0 0,0 16 0 0 0,0-15 0 0 0,0 0 0 0 0,0 15 0 0 0,0-16 0 0 0,16 1 0 0 0,-16-1 0 0 0,0 1 0 0 0,0 15 0 0 0,0-31 0 0 0,0 16 0 0 0,0-1 0 0 0,0 1 0 0 0,0 0 72 0 0,0-1-72 0 0,15 16 0 0 0,-30-15 0 0 0,15 0 0 0 0,0-1 0 0 0,15 1 0 0 0,-15-1 0 0 0,-15 16 0 0 0,15-15 0 0 0,0 0 64 0 0,0 15-64 0 0,0-16 80 0 0,0 16-80 0 0,0-15 0 0 0,0-1 0 0 0,0 1 0 0 0,0 15 0 0 0,0-15 0 0 0,0-1 64 0 0,0 16-64 0 0,0-15 0 0 0,0-1 0 0 0,0 1 0 0 0,0 0 0 0 0,-16-1 0 0 0,16 1 0 0 0,0-1 0 0 0,0 16 0 0 0,16-15 0 0 0,-16 0 0 0 0,0-1 0 0 0,0 1 64 0 0,0-1-64 0 0,0 1 64 0 0,0 0 0 0 0,0-1-64 0 0,0 1 96 0 0,0 15-96 0 0,0 0 0 0 0,0-31 0 0 0,0 31 0 0 0,0-15 0 0 0,0 15 0 0 0,0 0 0 0 0,-16-16 0 0 0,16 1 0 0 0,16 0 64 0 0,-16-1-64 0 0,0 1 0 0 0,0-1 0 0 0,0 1 0 0 0,0 0 0 0 0,0-1 0 0 0,0 1 0 0 0,0-1 0 0 0,-16 1 0 0 0,16 0 0 0 0,0-1 0 0 0,0 1 0 0 0,0-1 0 0 0,-15 1 0 0 0,15 0 0 0 0,0-1 0 0 0,0 1 0 0 0,-16-1 72 0 0,16 16-72 0 0,0-15 0 0 0,0 0 0 0 0,0-1 0 0 0,0 1 0 0 0,0 15 0 0 0,0-16 0 0 0,0 1 0 0 0,0 0 0 0 0,0 15 0 0 0,0-16 0 0 0,0 1 0 0 0,0-1 0 0 0,0 1 0 0 0,16 0 0 0 0,-16-1 0 0 0,0 1 0 0 0,0 0 0 0 0,0 13 0 0 0</inkml:trace>
  <inkml:trace contextRef="#ctx0" brushRef="#br0" timeOffset="7057.3767">343 3410 30855 0 0,'-8'-8'0'0'0,"8"-7"0"0"0,0-1 0 0 0,0 1 0 0 0,0 0 0 0 0,0 15 64 0 0,0-16-64 0 0,0 1 0 0 0,0 0 0 0 0,0 15 0 0 0,16-16 0 0 0,-16 1 0 0 0,0-1 0 0 0,0 1 0 0 0,0 0 0 0 0,0 15 0 0 0,0-16 0 0 0,0 1 0 0 0,0 15 0 0 0,0-16 0 0 0,0 1 0 0 0,0 0 0 0 0,0-1 0 0 0,0 1 0 0 0,15-1 0 0 0,-15 1 0 0 0,0 0 0 0 0,0-1 0 0 0,0 1 0 0 0,0-1 0 0 0,15 1 0 0 0,-15 0 0 0 0,0-1 0 0 0,0 1 0 0 0,0-1 0 0 0,0 1 0 0 0,0 15 0 0 0,-15-15 0 0 0,15 15 64 0 0,0-31-64 0 0,0 31 0 0 0,0-16 0 0 0,0 1 0 0 0,0 15 0 0 0,0-15 0 0 0,0-1 0 0 0,0 16 64 0 0,0-15-64 0 0,0 0 0 0 0,0 15 0 0 0,-15-16 0 0 0,15 16 0 0 0,0-15 0 0 0,0-1 0 0 0,0 1 0 0 0,0 15 0 0 0,0-15 0 0 0,-16-1 0 0 0,16 16 0 0 0,0-15 0 0 0,0-1 0 0 0,0 1 0 0 0,-15 15 0 0 0,15-15 0 0 0,0 15 0 0 0,0-16 0 0 0,0 1 0 0 0,0 15 0 0 0,0-16 0 0 0,0 16 0 0 0,0-15 0 0 0,0 15 0 0 0,0-15 0 0 0,0-1 0 0 0,0 1 0 0 0,15-1 0 0 0,-30 1 0 0 0,15 0 0 0 0,0-1 0 0 0,15 16 0 0 0,-15-15 0 0 0,0-1 0 0 0,0 1 0 0 0,0 0 0 0 0,0-1 0 0 0,0 1 0 0 0,0-1 0 0 0,0 16 0 0 0,0 0 0 0 0,0-15 0 0 0,-15 15 0 0 0,15-15 0 0 0,0-1 0 0 0,0 1 0 0 0,0 15 0 0 0,0-15 0 0 0,0-1 0 0 0,15 1 72 0 0,-15-1-72 0 0,0 16 0 0 0,0-15 0 0 0,0 0 0 0 0,0 15 0 0 0,0-16 0 0 0,0 1 0 0 0,0 15 0 0 0,0-16 88 0 0,0 1-88 0 0,0 15 0 0 0,0-15 0 0 0,0-1 64 0 0,0 16-64 0 0,0-15 0 0 0,0-1 0 0 0,0 16 64 0 0,-15-15-64 0 0,15 15 0 0 0,0 0 0 0 0,0-15 0 0 0,0-1 0 0 0,0 16 0 0 0,0-15 0 0 0,15-1 0 0 0,-15 1 0 0 0,0 15 0 0 0,0-15 0 0 0,16 15 64 0 0,-16-16-64 0 0,0 1 0 0 0,0-1 0 0 0,0 16 0 0 0,0-15 0 0 0,0 0 64 0 0,0-1-64 0 0,0 16 0 0 0,0-15 64 0 0,0-1-64 0 0,0 16 0 0 0,0-15 64 0 0,0 0-64 0 0,0-1 0 0 0,0 16 0 0 0,0-15 0 0 0,0 0 0 0 0,0-1 0 0 0,15 16 0 0 0,-15-31 0 0 0,0 31 0 0 0,0-15 0 0 0,0 0 0 0 0,0-1 0 0 0,15 16 0 0 0,-15-15 0 0 0,0-1 0 0 0,0 1 0 0 0,0 0 0 0 0,0 15 0 0 0,0-16 0 0 0,0 1 0 0 0,0-1 0 0 0,0 16 0 0 0,0-15 0 0 0,0 0 64 0 0,0-1-64 0 0,0 16 0 0 0,0-15 0 0 0,0 15 0 0 0,0-16 0 0 0,0 1 0 0 0,0 0 0 0 0,0-1 0 0 0,0 1 0 0 0,0-1 0 0 0,0 16 0 0 0,0-15 0 0 0,0 0 0 0 0,0-1 0 0 0,0 16 0 0 0,0-15 0 0 0,0-1 0 0 0,0 1 0 0 0,0 0 0 0 0,0-1 0 0 0,0 16 0 0 0,-15-15 0 0 0,15 0 0 0 0,0-1 0 0 0,0 1 0 0 0,0 15 0 0 0,0-16 0 0 0,0 16 0 0 0,0 0 0 0 0,0 0 0 0 0,0-15 0 0 0,0 0 64 0 0,0-1-64 0 0,0 1 0 0 0,0-1 0 0 0,0 16 0 0 0,0-15 0 0 0,0 0 0 0 0,-15 15 0 0 0,15-16 0 0 0,0 1 0 0 0,0-1 0 0 0,0 16 0 0 0,0-15 0 0 0,0 0 0 0 0,15-1 0 0 0,-15 16 0 0 0,0-15 0 0 0,0-1 0 0 0,0 1 0 0 0,0 0 0 0 0,0-1 0 0 0,0 16 0 0 0,0-15 0 0 0,0-1 0 0 0,0 16 0 0 0,0-15 0 0 0,0 0 0 0 0,0 15 0 0 0,0-16 0 0 0,0 16 0 0 0,0-15 0 0 0,0-1 0 0 0,0 16 0 0 0,0 0 0 0 0,15 0 0 0 0,-15-15 0 0 0,0 0 0 0 0,-15-1 0 0 0,30 1 0 0 0,-15 15 0 0 0,0-15 0 0 0,0-1 0 0 0,0 16 0 0 0,0-15 0 0 0,0 15 0 0 0,0-16 0 0 0,0 16 0 0 0,0 0 64 0 0,0-15-64 0 0,0 15 0 0 0,0 0 0 0 0,0-15 0 0 0,0-1 0 0 0,0 1 0 0 0,0 15 0 0 0,0-16 0 0 0,0 16 0 0 0,0-15 0 0 0,0 15 0 0 0,0-15 0 0 0,0 15 0 0 0,0-16 0 0 0,0 1 0 0 0,0 15 0 0 0,16-16 0 0 0,-16 16 0 0 0,0 0 0 0 0,0-15 0 0 0,0 0 0 0 0,0 15 0 0 0,0 0 0 0 0,0-16 0 0 0,0 1 0 0 0,0 15 0 0 0,0-16 0 0 0,0 1 0 0 0,0 15 0 0 0,0-15 0 0 0,0-1 0 0 0,0 16 64 0 0,0-15-64 0 0,0 15 0 0 0,0-16 0 0 0,0 1 0 0 0,0 15 0 0 0,0-15 0 0 0,0 15 0 0 0,0-16 0 0 0,-16 16 0 0 0,16-15 0 0 0,0 15 0 0 0,0 0 0 0 0,0-16 0 0 0,0 16 0 0 0,0 0 0 0 0,0-15 0 0 0,0 0 0 0 0,0 15 0 0 0,0 0 0 0 0,0-16 0 0 0,0 1 0 0 0,0 15 0 0 0,0 0 64 0 0,0 0-64 0 0,0-15 64 0 0,0 15-64 0 0,0-16 0 0 0,0 16 0 0 0,0-15 0 0 0,0 15 0 0 0,0 0 0 0 0,0-16 0 0 0,0 16 0 0 0,0 0 0 0 0,0-15 0 0 0,0 15 0 0 0,0 0 0 0 0,0-15 0 0 0,0 15 0 0 0,0 0 0 0 0,0 0 0 0 0,0-16 0 0 0,0 16 0 0 0,0 0 0 0 0,0-15 0 0 0,0 15 0 0 0,0 0 0 0 0,0-16 0 0 0,0 16 0 0 0,-15-15 0 0 0,15 15 0 0 0,0 0 0 0 0,0 0 0 0 0,15 0 0 0 0,-15-15 0 0 0,0 15 0 0 0,0 0 0 0 0,0 0 0 0 0,0 0 0 0 0,0 0 0 0 0,0 0 0 0 0,0-16 0 0 0,0 16 0 0 0,0 0 0 0 0,0 0 0 0 0,0-15 0 0 0,0 15 0 0 0,0 0 0 0 0,0 0 0 0 0,0-16 0 0 0,0 16 64 0 0,-15 0-64 0 0,15 0 64 0 0,0-15-64 0 0,0 15 0 0 0,0 0 0 0 0,0 0 0 0 0,0 0 0 0 0,-15-15 0 0 0,15 15 0 0 0,0 0 0 0 0,0 0 0 0 0,0 0 0 0 0,0 0 0 0 0,0-16 0 0 0,0 16 0 0 0,0 0 0 0 0,0 0 0 0 0,0 0 0 0 0,0 0 0 0 0,0 0 0 0 0,0 0 0 0 0,0 0 0 0 0,0 0 0 0 0,0 0 0 0 0,0 16 0 0 0,0-1 0 0 0,0-15-248 0 0,15 15-64 0 0,-15 1-8 0 0,0-1-12208 0 0</inkml:trace>
  <inkml:trace contextRef="#ctx0" brushRef="#br1" timeOffset="301284.5386">178 3540 9184 0 0,'8'23'200'0'0,"-8"-23"48"0"0,0 0 8 0 0,0 8 0 0 0,0-8-256 0 0,0 0 0 0 0,0 0 0 0 0,0 0 0 0 0,0 0 768 0 0,0 0 112 0 0,0 0 16 0 0,0 7 8 0 0,0-7-24 0 0,0 0-8 0 0,0 0 0 0 0,0 0-1 0 0,0 0-239 0 0,0 0-56 0 0,0 0 0 0 0,0 0-8 0 0,0 0-136 0 0,0 0-24 0 0,0 0-8 0 0,0 8 0 0 0,0-8-88 0 0,0 0-24 0 0,0 0 0 0 0,0 0 0 0 0,0 0 0 0 0,0 0-8 0 0,0 0 0 0 0,0-8 0 0 0,0 8-24 0 0,-8 0-8 0 0,8 0 0 0 0,0 0 0 0 0,0 0-64 0 0,0 0-16 0 0,0-7 0 0 0,-8 7 0 0 0,8 0 56 0 0,0 0 16 0 0,0-8 0 0 0,0 8 0 0 0,-8 0 24 0 0,8 0 8 0 0,-7-8 0 0 0,7 1 0 0 0,-8 7-48 0 0,0-8-16 0 0,8 8 0 0 0,-7-8 0 0 0,-1 0-48 0 0,0 8 0 0 0,0-7-8 0 0,1-1 0 0 0,-9 0-32 0 0,16 1-8 0 0,-15-1 0 0 0,15-7 0 0 0,-16 7-112 0 0,9-8 88 0 0,-1 1-88 0 0,0 0 80 0 0,1 7-80 0 0,-1-7 0 0 0,0 7 0 0 0,8 0 0 0 0,0 1 0 0 0,0-1 0 0 0,0 8-80 0 0,0-8 80 0 0,0 8-248 0 0,0 0 0 0 0,8-8 0 0 0,0 8-11128 0 0</inkml:trace>
  <inkml:trace contextRef="#ctx0" brushRef="#br1" timeOffset="343202.0604">393 3663 10392 0 0,'0'16'224'0'0,"0"-16"56"0"0,0-8 8 0 0,0 8 0 0 0,0 8-224 0 0,-7 0-64 0 0,7-1 0 0 0,0-7 0 0 0,0 0 984 0 0,0 8 184 0 0,0-8 40 0 0,0 0 8 0 0,0 0-401 0 0,0 0-79 0 0,0 0-8 0 0,0 0-8 0 0,-8 0 112 0 0,8 0 16 0 0,0 0 8 0 0,0 0 0 0 0,0 0-216 0 0,0 0-32 0 0,0 0-16 0 0,0 0 0 0 0,0 0-96 0 0,0 0-16 0 0,0 0-8 0 0,0 0 0 0 0,0 0-96 0 0,0 0-24 0 0,0 0 0 0 0,0 0 0 0 0,0 0-112 0 0,0 0-24 0 0,8 0-8 0 0,-8 0 0 0 0,-8 0-56 0 0,8 0-16 0 0,0 0 0 0 0,0 0 0 0 0,0 8-8 0 0,0-8 0 0 0,0 0 0 0 0,8 0 0 0 0,-8 0-24 0 0,0 0-8 0 0,0 7 0 0 0,0-7 0 0 0,7 0-8 0 0,1 8-8 0 0,-8-8 0 0 0,0 8 0 0 0,8-8-80 0 0,0 0 96 0 0,-8 7-96 0 0,0-7 96 0 0,7 8-96 0 0,-7-8 64 0 0,8 8-64 0 0,-8 0 64 0 0,8-1-64 0 0,-8-7 0 0 0,7 8 0 0 0,-7 0 64 0 0,8-1-64 0 0,0-7 80 0 0,-8 8-80 0 0,7 0 80 0 0,-7-8-80 0 0,0 7 0 0 0,8 1 0 0 0,-8 0 0 0 0,8 0 0 0 0,-8-1 64 0 0,0 1-64 0 0,8 0 0 0 0,-8-1 0 0 0,7-7 0 0 0,-7 8 0 0 0,0 0 0 0 0,8-1 0 0 0,-8 1 0 0 0,0 0 0 0 0,0-1 0 0 0,0-7 0 0 0,0 8 0 0 0,0 0 72 0 0,8 0-72 0 0,-8-1 0 0 0,0-7 0 0 0,0 8 0 0 0,0 0 0 0 0,0-8 0 0 0,0 0 0 0 0,0 7 64 0 0,0-7-64 0 0,0 0 0 0 0,0 0 0 0 0,0 8 0 0 0,0-8 0 0 0,0 0 0 0 0,0 0 0 0 0,0 0 0 0 0,0 8 0 0 0,0-8 0 0 0,0 0 0 0 0,0 0-96 0 0,0 0 32 0 0,-8 0-88 0 0,8 0-8 0 0,0 0-8 0 0,0 0-8136 0 0,0-8-1623 0 0</inkml:trace>
  <inkml:trace contextRef="#ctx0" brushRef="#br1" timeOffset="347190.0516">162 3710 6120 0 0,'8'-70'168'0'0,"-8"70"48"0"0,-8 16-216 0 0,8 7 0 0 0,0-15 0 0 0,0-1 0 0 0,0 1 896 0 0,-8 0 128 0 0,8-8 32 0 0,0 0 8 0 0,0 0-312 0 0,0 0-64 0 0,0 0-16 0 0,0 0 0 0 0,0 0-56 0 0,0 0-8 0 0,0 0-8 0 0,0 0 0 0 0,0 0 0 0 0,0 0-1 0 0,0 0 1 0 0,0 0 0 0 0,0 0-32 0 0,0 0-8 0 0,0 0 0 0 0,8 0 0 0 0,-8 0-16 0 0,0 0 0 0 0,0 0 0 0 0,0 0 0 0 0,0 0-144 0 0,0 0-32 0 0,0 0-8 0 0,0 0 0 0 0,0 0-8 0 0,0 0-8 0 0,0 0 0 0 0,0 0 0 0 0,0-8-56 0 0,0 8 0 0 0,0 0-8 0 0,8 0 0 0 0,-8 0 0 0 0,0 0 0 0 0,0 0 0 0 0,0 0 0 0 0,0 0-112 0 0,0 0-16 0 0,0 0-8 0 0,0 0 0 0 0,0 0-16 0 0,0 0 0 0 0,0 0 0 0 0,0 0 0 0 0,-8 0-32 0 0,8 0-16 0 0,0 0 0 0 0,0 0 0 0 0,0 0-80 0 0,0 8 64 0 0,-8-8-64 0 0,8 0 64 0 0,0 0-64 0 0,-7 7 80 0 0,-1 1-80 0 0,8 0 80 0 0,-8-1 0 0 0,1 1 0 0 0,-1-8 0 0 0,8 8 0 0 0,-8 0 32 0 0,0-1 8 0 0,1-7 0 0 0,-1 8 0 0 0,0 7-120 0 0,1-7 72 0 0,7 0-72 0 0,-8-8 64 0 0,0 15-64 0 0,8-7 0 0 0,-7 0 0 0 0,-1-1 0 0 0,8 1 0 0 0,-8 7 0 0 0,8-7 0 0 0,-8 0 0 0 0,8-1 0 0 0,-7-7 0 0 0,7 0 0 0 0,0 0 0 0 0,0 8 0 0 0,0 0 0 0 0,-8-1 0 0 0,8-7 0 0 0,0 8 0 0 0,0-8 0 0 0,0 0 0 0 0,-8 0-88 0 0,8 8-56 0 0,0-8-16 0 0,0 0 0 0 0,0 0 0 0 0,0 0-184 0 0,0 0-40 0 0,0 0 0 0 0,0 0-8 0 0,0 0-1184 0 0,0 0-240 0 0,0 0-40 0 0</inkml:trace>
  <inkml:trace contextRef="#ctx0" brushRef="#br1" timeOffset="347668.4361">170 3694 13536 0 0,'8'31'296'0'0,"-8"-16"64"0"0,-8-7 16 0 0,8 0 0 0 0,0 0-304 0 0,0-1-72 0 0,0-7 0 0 0,-8 0 0 0 0,8 0 864 0 0,0 0 159 0 0,0 8 33 0 0,0-8 8 0 0,0 0-312 0 0,0 0-64 0 0,-7 0-16 0 0,7 8 0 0 0,-8-1-96 0 0,8-7-32 0 0,-8 0 0 0 0,8 8 0 0 0,0 0-128 0 0,0-8-32 0 0,-8 7-8 0 0,8 1 0 0 0,0-8-120 0 0,-7 0-32 0 0,7 8 0 0 0,-8 0 0 0 0,8-8-128 0 0,0 0-24 0 0,0 0-8 0 0,-8 7 0 0 0,8 1 0 0 0,0 0-64 0 0,0-8 96 0 0,0 0-32 0 0,-8 7-176 0 0,8 1-40 0 0,0-8-8 0 0,0 0 0 0 0,0 8-1024 0 0,0-8-216 0 0,0 0-40 0 0</inkml:trace>
  <inkml:trace contextRef="#ctx0" brushRef="#br1" timeOffset="349535.2366">100 3440 14184 0 0,'0'-31'400'0'0,"0"31"88"0"0,0 8-392 0 0,0 0-96 0 0,0-8 0 0 0,0 8 0 0 0,8-8 1184 0 0,-8 0 207 0 0,0 0 49 0 0,0 0 0 0 0,0 0-456 0 0,0 0-96 0 0,0 0-24 0 0,0 0 0 0 0,0 0-288 0 0,0 0-56 0 0,0 0-8 0 0,0 0-8 0 0,0 0-144 0 0,8 0-24 0 0,-8 0-8 0 0,0 0 0 0 0,0 0-120 0 0,0 0-24 0 0,0 0-8 0 0,0 0 0 0 0,0 0-32 0 0,0 0-8 0 0,0 0 0 0 0,8 7 0 0 0,-8-7-48 0 0,0 0-16 0 0,0 0 0 0 0,7 8 0 0 0,-7-8-72 0 0,8 8 80 0 0,0-8-80 0 0,-8 0 80 0 0,0 0-80 0 0,0 8 80 0 0,7-1-80 0 0,-7 1 80 0 0,0 0-80 0 0,8 0 0 0 0,-8-8 72 0 0,0 0-72 0 0,0 0 0 0 0,0 0 0 0 0,0 0 0 0 0,8 7-64 0 0,-8-7-128 0 0,0 0-16 0 0,0 0-8 0 0,7 0-7544 0 0,1 8-1511 0 0</inkml:trace>
  <inkml:trace contextRef="#ctx0" brushRef="#br1" timeOffset="353139.1284">447 3702 6496 0 0,'8'-8'176'0'0,"-8"8"-176"0"0,0 0 0 0 0,-8 0 0 0 0,8 0 176 0 0,0 0 0 0 0,0 0 0 0 0,0 0 0 0 0,0 0-112 0 0,0 0-64 0 0,0 0 64 0 0,0 0-64 0 0,0 0 144 0 0,0 0-8 0 0,0 0 0 0 0,0 0 0 0 0,0 0 168 0 0,0 8 32 0 0,0-8 8 0 0,0 0 0 0 0,0 0 232 0 0,0 0 56 0 0,0 0 8 0 0,-7 0 0 0 0,7-8 88 0 0,0 8 16 0 0,0 0 8 0 0,-8 0 0 0 0,8 0-64 0 0,0 0-16 0 0,0 0-1 0 0,0 0 1 0 0,0 0-128 0 0,0 0-32 0 0,0 0-8 0 0,0 0 0 0 0,0 0-120 0 0,0 0-16 0 0,-8 8-8 0 0,8-8 0 0 0,8 0 24 0 0,-8 0 0 0 0,0 0 0 0 0,0 0 0 0 0,0 0 32 0 0,0 0 16 0 0,0 0 0 0 0,-8 0 0 0 0,8 0-32 0 0,0 0-8 0 0,0 0 0 0 0,0 0 0 0 0,0 8-48 0 0,0-8-16 0 0,0 0 0 0 0,0 0 0 0 0,0 0-72 0 0,0 0-24 0 0,0 0 0 0 0,0 0 0 0 0,8 0-72 0 0,-8-8-8 0 0,0 0-8 0 0,0 8 0 0 0,0 0-80 0 0,0 0-64 0 0,0 0 96 0 0,0 0-96 0 0,8 0 120 0 0,-1 8-32 0 0,-7 0-8 0 0,8-1 0 0 0,-8-7-80 0 0,8 0 64 0 0,-8 0-64 0 0,8 0 64 0 0,-1 0 0 0 0,1 0 0 0 0,0 8 0 0 0,-8 0 0 0 0,0-8-64 0 0,0 0 0 0 0,15 0 72 0 0,-7 8-72 0 0,0-8 0 0 0,7 7 0 0 0,-15-7 0 0 0,8 0 0 0 0,-1 8 0 0 0,1 0 0 0 0,0-1 0 0 0,0 1 0 0 0,-8 8 0 0 0,7-9 0 0 0,1 1 0 0 0,0 7 0 0 0,-8-7 0 0 0,0 8 0 0 0,7-9-80 0 0,-7 1 80 0 0,0 0-192 0 0,8-1 24 0 0,-8 1 0 0 0,8 8-11520 0 0</inkml:trace>
  <inkml:trace contextRef="#ctx0" brushRef="#br1" timeOffset="389408.0105">388 3508 6120 0 0,'0'0'168'0'0,"0"0"48"0"0,0 0-216 0 0,0 0 0 0 0,0 0 0 0 0,0 0 0 0 0,0 0 608 0 0,0 0 88 0 0,0 0 8 0 0,0 0 8 0 0,0 0-96 0 0,0 0-16 0 0,0 0-8 0 0,0 0 0 0 0,0 0 64 0 0,0 0 16 0 0,0 0 0 0 0,0 0 0 0 0,0 0-88 0 0,0 0-8 0 0,0 0-8 0 0,0 0-1 0 0,0 0 57 0 0,0 0 16 0 0,-3 3 0 0 0,3-3 0 0 0,0 0-48 0 0,0 0-8 0 0,0 0 0 0 0,0 0 0 0 0,0 0-152 0 0,0 0-32 0 0,0 0-8 0 0,0 0 0 0 0,-4 0-80 0 0,4 0-24 0 0,0 0 0 0 0,0 0 0 0 0,0 0-72 0 0,0 0-24 0 0,0 0 0 0 0,0 0 0 0 0,0 0-32 0 0,0 0 0 0 0,0 0-8 0 0,0 0 0 0 0,0 0-152 0 0,0 0 80 0 0,0 0-80 0 0,0 0 64 0 0,0 0 72 0 0,4 0 16 0 0,-4-3 0 0 0,0 3 0 0 0,0 0-48 0 0,3-3-8 0 0,-3 3 0 0 0,0 0 0 0 0,0-4-8 0 0,3 1-8 0 0,-3 3 0 0 0,4-3 0 0 0,-4 3 16 0 0,0-4 0 0 0,3 4 0 0 0,-3-3 0 0 0,3 0 8 0 0,-3 3 8 0 0,0-4 0 0 0,4 1 0 0 0,-4 0-16 0 0,3 3 0 0 0,-3-3 0 0 0,0-1 0 0 0,3 4-96 0 0,-3-3 64 0 0,4 0-64 0 0,-4-1 0 0 0,3 1 120 0 0,0 0-24 0 0,-3-1-8 0 0,4 1 0 0 0,-4 0-88 0 0,3-1 0 0 0,0 1 0 0 0,-3 0 0 0 0,3-1 0 0 0,1-2 0 0 0,-4 2 72 0 0,3 1-8 0 0,0 0-64 0 0,1 0 0 0 0,-4-1 0 0 0,3 1 0 0 0,0-4 0 0 0,-3 4 0 0 0,4 0 0 0 0,-1-1 64 0 0,-3-2-64 0 0,3 2 0 0 0,1 1 0 0 0,-4 0 0 0 0,3-1 64 0 0,-3 1-64 0 0,3 0 64 0 0,-3-1-64 0 0,0 1 0 0 0,4 0 0 0 0,-4 0 0 0 0,3-1 64 0 0,-3 1-64 0 0,3 3 64 0 0,-3-3-64 0 0,0-1 64 0 0,0 4-64 0 0,4 0 0 0 0,-4 0-88 0 0,0-3 88 0 0,0 3-208 0 0,0 0 8 0 0,0-3 0 0 0,0 3 0 0 0,0 0-376 0 0,0-4-64 0 0,0 4-24 0 0,0 0-6504 0 0,0-3-1311 0 0</inkml:trace>
  <inkml:trace contextRef="#ctx0" brushRef="#br1" timeOffset="402716.5492">461 3475 4688 0 0,'-4'7'128'0'0,"4"-7"32"0"0,4-4-160 0 0,-4 4 0 0 0,-4 0 0 0 0,8 0 0 0 0,-4-3 136 0 0,0 3-8 0 0,0 0 0 0 0,0 0 0 0 0,0 0 400 0 0,0 0 80 0 0,0 0 8 0 0,0 3 8 0 0,-4-3 16 0 0,4 0 8 0 0,0 0 0 0 0,0 0 0 0 0,0 0 72 0 0,0 0 16 0 0,0 0 0 0 0,0 0 0 0 0,0 0 16 0 0,0 0 8 0 0,0 0 0 0 0,0 4 0 0 0,0-4-73 0 0,0 0-15 0 0,0 0 0 0 0,0 0 0 0 0,0 0-32 0 0,0 0 0 0 0,0 0-8 0 0,0 0 0 0 0,0 0-128 0 0,0 0-24 0 0,0 0-8 0 0,-3 0 0 0 0,3 0-128 0 0,0 0-24 0 0,0 0-8 0 0,0 0 0 0 0,0 0-112 0 0,0 0-16 0 0,0 0-8 0 0,0 0 0 0 0,0 0-40 0 0,0 0-8 0 0,0 0 0 0 0,0 0 0 0 0,0 0 16 0 0,0 0 0 0 0,0 0 0 0 0,3 0 0 0 0,-3-4-32 0 0,4 4-8 0 0,-4-3 0 0 0,0 3 0 0 0,0 0-104 0 0,0 0 88 0 0,3-3-88 0 0,-3 3 80 0 0,0 0-16 0 0,3-4-64 0 0,-3 4 96 0 0,4-3-32 0 0,-4 0-64 0 0,3 3 80 0 0,-3-4-80 0 0,3 1 80 0 0,1 0-16 0 0,-4-1-64 0 0,3 1 96 0 0,0 0-32 0 0,-3 0-64 0 0,3-1 0 0 0,1 1 0 0 0,-4 0-88 0 0,3-1 88 0 0,0 1 64 0 0,1 0-64 0 0,-4-1 88 0 0,3 1-88 0 0,0 0 0 0 0,-3 0 0 0 0,4-1 0 0 0,-4 4 0 0 0,3-3 0 0 0,0 0 0 0 0,-3-1 0 0 0,4 1 0 0 0,-4 0 0 0 0,3-1 0 0 0,-3 1 0 0 0,3 3 0 0 0,0-3 0 0 0,1-1 0 0 0,-4 1 0 0 0,3 0 72 0 0,-3 0 0 0 0,3 3 0 0 0,-3-4 0 0 0,4 1-72 0 0,-4 0 0 0 0,3 3 72 0 0,-3-4-72 0 0,0 1 0 0 0,3 3 0 0 0,-3 0 0 0 0,0 0-64 0 0,0-3-64 0 0,4 3 0 0 0,-4-4-8 0 0,0 4 0 0 0,0 0-376 0 0,0 0-64 0 0,0 0-24 0 0,0 0-6432 0 0,0-3-1287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06T06:49:52.920"/>
    </inkml:context>
    <inkml:brush xml:id="br0">
      <inkml:brushProperty name="width" value="0.35" units="cm"/>
      <inkml:brushProperty name="height" value="0.35" units="cm"/>
      <inkml:brushProperty name="color" value="#E48312"/>
    </inkml:brush>
  </inkml:definitions>
  <inkml:trace contextRef="#ctx0" brushRef="#br0">370 7385 19607 0 0,'-17'17'432'0'0,"17"-17"88"0"0,0 0 24 0 0,-17 0 0 0 0,17 0-432 0 0,0 0-112 0 0,0 0 0 0 0,0 0 0 0 0,0 0 392 0 0,0 0 56 0 0,0 0 16 0 0,0 0 0 0 0,0 0-208 0 0,0-17-48 0 0,17 17-8 0 0,0-17 0 0 0,-17 0-112 0 0,17 0-24 0 0,-17 0-64 0 0,17 1 96 0 0,-1-18 64 0 0,1 17 16 0 0,0 0 0 0 0,0-16 0 0 0,0 16 112 0 0,-1 0 16 0 0,1-17 8 0 0,0 18 0 0 0,0-18-144 0 0,0 17-24 0 0,16-17-8 0 0,-16 1 0 0 0,0-1 0 0 0,17 1 0 0 0,-18 16 0 0 0,18-17 0 0 0,-17 0 0 0 0,17 1 0 0 0,-1-18 0 0 0,1 18 0 0 0,-17-1 8 0 0,16-16 0 0 0,18 16 0 0 0,-18 0 0 0 0,18-16-144 0 0,-1 16 0 0 0,1-16 64 0 0,-1-1-64 0 0,1 1 64 0 0,-1-1-64 0 0,1 1 72 0 0,-1-1-72 0 0,1 1 0 0 0,-1-1 0 0 0,1-16 0 0 0,-1 17 0 0 0,1-1 72 0 0,16-16-72 0 0,0 17 64 0 0,0-18-64 0 0,1 18 0 0 0,-18-18 0 0 0,17 18 0 0 0,1-17 0 0 0,-18 16 72 0 0,17-16-72 0 0,1 0 80 0 0,-1-1-80 0 0,0 1 0 0 0,1 0 0 0 0,-1 0 0 0 0,0-1 0 0 0,0 18 80 0 0,1-17-80 0 0,-1-1 80 0 0,0 1-80 0 0,1-17 0 0 0,16 17 0 0 0,-17 16 0 0 0,17-16 0 0 0,-17 0 0 0 0,1-1 0 0 0,16 1 0 0 0,-17 0 0 0 0,0-1 0 0 0,1 1 64 0 0,16 0-64 0 0,-17 0 0 0 0,0-1 0 0 0,1 1 0 0 0,16 0 0 0 0,-17 16 0 0 0,17-16 0 0 0,-17 0 0 0 0,1-1 0 0 0,16 1 0 0 0,-17 0 0 0 0,0 0 0 0 0,18-1 64 0 0,-1-16-64 0 0,-17 17 0 0 0,17 0 0 0 0,0-1 0 0 0,-17 18-80 0 0,18-17 80 0 0,-18-1 0 0 0,17 1 0 0 0,0 16 0 0 0,-17-16 0 0 0,18 0 0 0 0,-1 16 0 0 0,-17-16 0 0 0,0 17 0 0 0,17-1 0 0 0,-16-16 0 0 0,-1 17 0 0 0,0-1 0 0 0,0 1 0 0 0,1-1 0 0 0,16 1 0 0 0,-17-1 0 0 0,17-16 0 0 0,-16 16 0 0 0,-1-16 0 0 0,0 17 0 0 0,0-1 0 0 0,1-16 0 0 0,-1 16 0 0 0,0 1 0 0 0,17 0 0 0 0,-16-1 0 0 0,-1 1 0 0 0,0-1 0 0 0,1 1 0 0 0,-1-18 0 0 0,-17 18 0 0 0,18-1 0 0 0,-1 1 0 0 0,0 16 0 0 0,-16-16 0 0 0,16 16 0 0 0,-17-16 0 0 0,18-1 0 0 0,-18 18 0 0 0,17-1 0 0 0,-16 0 0 0 0,-1 1 0 0 0,1-1 0 0 0,-1 0 0 0 0,1 18 0 0 0,-18-18 0 0 0,18 0 0 0 0,-17 18 0 0 0,16-18 0 0 0,-16 17 0 0 0,-1-17 0 0 0,18 18 0 0 0,-18-18 0 0 0,1 17 0 0 0,0-16 0 0 0,-1 16 0 0 0,1 0 64 0 0,0-17-64 0 0,-1 17 0 0 0,1 1 0 0 0,-17-1 0 0 0,0 0 0 0 0,-1 0 0 0 0,18 0 0 0 0,-34 17 0 0 0,17-17 0 0 0,0 1-96 0 0,-17 16 0 0 0,16-17-8 0 0,-16 17 0 0 0,0 0 0 0 0,0-17-632 0 0,-16 17-120 0 0,16-17-24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06T06:52:59.461"/>
    </inkml:context>
    <inkml:brush xml:id="br0">
      <inkml:brushProperty name="width" value="0.35" units="cm"/>
      <inkml:brushProperty name="height" value="0.35" units="cm"/>
      <inkml:brushProperty name="color" value="#E48312"/>
    </inkml:brush>
  </inkml:definitions>
  <inkml:trace contextRef="#ctx0" brushRef="#br0">34 841 21047 0 0,'0'0'464'0'0,"-17"0"96"0"0,17 0 16 0 0,-17 0 16 0 0,17 0-472 0 0,0 0-120 0 0,0 0 0 0 0,0 0 0 0 0,0 0 0 0 0,0 0 72 0 0,0 0-72 0 0,17 0 64 0 0,-17 0 0 0 0,17 17 0 0 0,0 0 0 0 0,0-17 0 0 0,16 0-64 0 0,-16 34 64 0 0,17-34-64 0 0,-17 16 64 0 0,16 1-64 0 0,1-17 0 0 0,-1 17 0 0 0,1 0 0 0 0,0-17 0 0 0,-1 17 0 0 0,1-1 0 0 0,0 1-88 0 0,-1 0 248 0 0,1 0 56 0 0,16 0 8 0 0,-16 0 0 0 0,16-1-24 0 0,-16 1 0 0 0,17 0 0 0 0,-18 17 0 0 0,18-17-16 0 0,-1-1-8 0 0,1 1 0 0 0,-1 0 0 0 0,1 17 16 0 0,-1-18 8 0 0,0 18 0 0 0,18-17 0 0 0,-18 17-64 0 0,18-1-8 0 0,-18 1-8 0 0,17-1 0 0 0,-16 1-48 0 0,16 0-8 0 0,-17 16 0 0 0,18-16 0 0 0,-1 0 48 0 0,0-1 8 0 0,17 18 0 0 0,-16-18 0 0 0,-1 18-120 0 0,0-18 88 0 0,1 1-88 0 0,-1 16 80 0 0,0-16-16 0 0,0 0 0 0 0,18-1 0 0 0,-18 18 0 0 0,0-17 0 0 0,17 16 0 0 0,-16-16 0 0 0,-1 16 0 0 0,0 1 48 0 0,0-1 8 0 0,1 17 0 0 0,16-16 0 0 0,-17 16-120 0 0,0-17 72 0 0,17 1-72 0 0,-16 16 64 0 0,16 1 24 0 0,-17-1 0 0 0,0 0 0 0 0,1 0 0 0 0,-1 17-24 0 0,17-16 0 0 0,-17-1 0 0 0,1 0 0 0 0,16 1 40 0 0,-17-1 8 0 0,17 0 0 0 0,-17 0 0 0 0,18 1-112 0 0,-18-18 0 0 0,17 18 0 0 0,0-1 0 0 0,0-17 0 0 0,0 18 0 0 0,0-18 0 0 0,0 17-80 0 0,-16-16 80 0 0,16-1 0 0 0,-17 18 0 0 0,17-18 0 0 0,-16 0 0 0 0,16 18 64 0 0,0-1-64 0 0,0 0 88 0 0,-17 1-88 0 0,17-1 96 0 0,-17 0-96 0 0,18 17 96 0 0,-18-16-96 0 0,0-1 0 0 0,17 0 0 0 0,0 0 64 0 0,0 17-64 0 0,-16-16 0 0 0,16-1 0 0 0,-17 0 0 0 0,17 1 80 0 0,-16-1 0 0 0,-1-17 0 0 0,0 18 0 0 0,17-18-16 0 0,-16 17-64 0 0,-1 1 96 0 0,0-18-32 0 0,0 1-64 0 0,1 16 0 0 0,-18-17-96 0 0,1 1 96 0 0,16 16 0 0 0,-17-16 0 0 0,1-1 0 0 0,16 1 96 0 0,-16-1-96 0 0,-1 0 0 0 0,0 1 0 0 0,-16-1-88 0 0,33 1 88 0 0,-16-1 72 0 0,-17-16-8 0 0,16 16-64 0 0,-16 1 0 0 0,16-17 0 0 0,-16-1 0 0 0,-1 1 0 0 0,1-1 0 0 0,-17 1 0 0 0,16-17 0 0 0,1 17 0 0 0,-17-18 0 0 0,0 1 0 0 0,16 0 0 0 0,-16 0 0 0 0,0 0-96 0 0,0-1 0 0 0,0 1 0 0 0,-1 0 0 0 0,1-17 32 0 0,0 17 64 0 0,0-17-104 0 0,-17 17 40 0 0,17-17-192 0 0,0 0-32 0 0,-17 17 0 0 0,0-17-11736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6712B-3D3C-4AC9-8221-1F5D7B88D612}" type="datetimeFigureOut">
              <a:rPr lang="en-US" smtClean="0"/>
              <a:t>14-Feb-18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8FDB6-13EB-4993-9AC5-724EA3AAA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4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Globally,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17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is how it generally works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92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then starts with the level tracker coming into action first.</a:t>
            </a:r>
          </a:p>
          <a:p>
            <a:endParaRPr lang="en-US" dirty="0"/>
          </a:p>
          <a:p>
            <a:r>
              <a:rPr lang="en-US" dirty="0"/>
              <a:t>… along with the sensor data. When it detects that it is at the level of the gateway device, it activates the door detector.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90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44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6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low-power barometer triggers the moderate-power magnetometer for door detection only when the elevator has stopped at the gateway level. The moderate-power magnetometer, in turn, triggers the high-power radio transmission only when the door opens.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61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82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42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drift in pressure value is due to the semi-diurnal atmospheric pressure tide. Thus, we cannot use the absolute pressure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06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our observations our key insight is that 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example, in this figure we plot the tracking delta for an elevator each time it arrives at the different levels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see that 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further insight here is that the minimum separation between these clusters for any building corresponds to the minimum possible floor separation; which according to international standards is about 7ft or 26Pa.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4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9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of the news headlines from just the previous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94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86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2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68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61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9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10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8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63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50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3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Therefore, real time elevator monitoring leading to preemptive and even predictive maintenance is the key to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33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994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485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11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4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11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3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Why Growth Codes?</a:t>
            </a:r>
          </a:p>
          <a:p>
            <a:r>
              <a:rPr lang="en-US" dirty="0"/>
              <a:t>Because growth codes enable faster decoding with a small number of codewords.</a:t>
            </a:r>
          </a:p>
          <a:p>
            <a:endParaRPr lang="en-US" b="1" dirty="0"/>
          </a:p>
          <a:p>
            <a:r>
              <a:rPr lang="en-US" b="1" dirty="0"/>
              <a:t>More on Growth Codes:</a:t>
            </a:r>
            <a:r>
              <a:rPr lang="en-US" dirty="0"/>
              <a:t> The code grows with time: initially codewords are just the symbols themselves, but over time, the codewords become linear combinations of (randomly selected) growing groupings of data units. A well-designed code will grow at a rate such that the size of the codeword received by the sink is that which is most likely to be successfully decoded and deliver previously unrecovered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320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three techniques work together to help achieve </a:t>
            </a:r>
            <a:r>
              <a:rPr lang="en-US" dirty="0" err="1"/>
              <a:t>EleTrack’s</a:t>
            </a:r>
            <a:r>
              <a:rPr lang="en-US" dirty="0"/>
              <a:t> ultra-low power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985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implemented EleTrack using Texas Instrument’s </a:t>
            </a:r>
            <a:r>
              <a:rPr lang="en-US" dirty="0" err="1"/>
              <a:t>SensorTag</a:t>
            </a:r>
            <a:r>
              <a:rPr lang="en-US" dirty="0"/>
              <a:t> for the monitoring device and a Raspberry Pi for the gateway device.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5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significant proportion of existing elevators do not have smart monitoring features. Estimated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08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237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compared </a:t>
            </a:r>
            <a:r>
              <a:rPr lang="en-US" dirty="0" err="1"/>
              <a:t>EleTrack’s</a:t>
            </a:r>
            <a:r>
              <a:rPr lang="en-US" dirty="0"/>
              <a:t> stand-by power consumption of the radio with the state-of-the-art </a:t>
            </a:r>
            <a:r>
              <a:rPr lang="en-US" dirty="0" err="1"/>
              <a:t>ContikiMAC</a:t>
            </a:r>
            <a:r>
              <a:rPr lang="en-US" dirty="0"/>
              <a:t> radio duty-cycling protocol.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78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766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demonstrated that sensor-assisted aggressive duty cycling is a useful approach in scenarios with deterministic transmission window and should therefore be exploited by other applications where possible.</a:t>
            </a:r>
          </a:p>
          <a:p>
            <a:endParaRPr lang="en-US" dirty="0"/>
          </a:p>
          <a:p>
            <a:r>
              <a:rPr lang="en-US" dirty="0"/>
              <a:t>As we speak, EleTrack is currently being commercially deployed on many elevators across Singapore. For commercial enquiries, feel free to contact the lead author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446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demonstrated that sensor-assisted aggressive duty cycling is a useful approach in scenarios with deterministic transmission window and should therefore be exploited by other applications where possible.</a:t>
            </a:r>
          </a:p>
          <a:p>
            <a:endParaRPr lang="en-US" dirty="0"/>
          </a:p>
          <a:p>
            <a:r>
              <a:rPr lang="en-US" dirty="0"/>
              <a:t>As we speak, EleTrack is currently being commercially deployed on many elevators across Singapore. For commercial enquiries, feel free to contact the lead author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627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very much for your kind attention and I would be happy to take a few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816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External flash on </a:t>
            </a:r>
            <a:r>
              <a:rPr lang="en-US" dirty="0" err="1"/>
              <a:t>SensorTag</a:t>
            </a:r>
            <a:r>
              <a:rPr lang="en-US" dirty="0"/>
              <a:t> cc2650 = 4 MB</a:t>
            </a:r>
          </a:p>
          <a:p>
            <a:r>
              <a:rPr lang="en-US" dirty="0"/>
              <a:t>Accelerometer sampling (5 Hz x 32 bits of z-axis reading) = 160 bits/s. </a:t>
            </a:r>
          </a:p>
          <a:p>
            <a:r>
              <a:rPr lang="en-US" dirty="0"/>
              <a:t>Total data can be buffered = 200,000 seconds = 55 hours!!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4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paper we present EleTrack, which is a low cost, ultra-low power and readily deployable monitoring solution to retrofit existing elevators.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exception is when … We will use this property in our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64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power the monitoring device. Thus access to a power source. While some form of power is usually available in most elevator cabins, our discussions with many elevator operators revealed that it is not a  good idea to tamper with the electrical system of a running mechanical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94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thus desirable to eliminate any calibration required in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69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Before I get into the details of how EleTrack addresses these challenges, let me give you an overview of how EleTrack works in general.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8FDB6-13EB-4993-9AC5-724EA3AAA3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8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68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3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86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2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7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Raj Joshi | NUS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5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EleTrack (EWSN ‘18)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Raj Joshi | 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78707"/>
            <a:ext cx="7543800" cy="961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99189"/>
            <a:ext cx="7543801" cy="4469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Raj Joshi |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DAD364A3-34B2-4DE2-8142-1009A47D29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40686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7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39.png"/><Relationship Id="rId4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40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mp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tmp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0.tm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tmp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tmp"/><Relationship Id="rId4" Type="http://schemas.openxmlformats.org/officeDocument/2006/relationships/image" Target="../media/image5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mp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mp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mp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fence, indoor, outdoor&#10;&#10;Description generated with high confidence">
            <a:extLst>
              <a:ext uri="{FF2B5EF4-FFF2-40B4-BE49-F238E27FC236}">
                <a16:creationId xmlns:a16="http://schemas.microsoft.com/office/drawing/2014/main" id="{C9F02867-2DEE-4770-BBF1-A0338A757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6352" b="-1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E25F4A20-71FB-4A26-92E2-89DED49264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C4E89C94-E462-4566-A15A-32835FD68B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71767D-5FF7-4508-B8B7-BB60FF3AB25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53AA313-14DE-44BC-9AD6-FFAE706B8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EleTrack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Ultra-Low-Power Retrofitted Monitoring for Elevators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D353C-2AD0-4EFF-85B4-BD3D3C113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091" y="4455620"/>
            <a:ext cx="7583747" cy="1143000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rgbClr val="FFFFFF"/>
                </a:solidFill>
                <a:latin typeface="Calibri Light" panose="020F0302020204030204" pitchFamily="34" charset="0"/>
              </a:rPr>
              <a:t>Mobashir Mohammad, </a:t>
            </a:r>
            <a:r>
              <a:rPr lang="en-US" sz="2600" b="1" cap="none" dirty="0">
                <a:solidFill>
                  <a:srgbClr val="FFFFFF"/>
                </a:solidFill>
                <a:latin typeface="Calibri Light" panose="020F0302020204030204" pitchFamily="34" charset="0"/>
              </a:rPr>
              <a:t>Raj Joshi</a:t>
            </a:r>
            <a:r>
              <a:rPr lang="en-US" cap="none" dirty="0">
                <a:solidFill>
                  <a:srgbClr val="FFFFFF"/>
                </a:solidFill>
                <a:latin typeface="Calibri Light" panose="020F0302020204030204" pitchFamily="34" charset="0"/>
              </a:rPr>
              <a:t>, </a:t>
            </a:r>
            <a:r>
              <a:rPr lang="en-US" cap="none" dirty="0" err="1">
                <a:solidFill>
                  <a:srgbClr val="FFFFFF"/>
                </a:solidFill>
                <a:latin typeface="Calibri Light" panose="020F0302020204030204" pitchFamily="34" charset="0"/>
              </a:rPr>
              <a:t>Mun</a:t>
            </a:r>
            <a:r>
              <a:rPr lang="en-US" cap="none" dirty="0">
                <a:solidFill>
                  <a:srgbClr val="FFFFFF"/>
                </a:solidFill>
                <a:latin typeface="Calibri Light" panose="020F0302020204030204" pitchFamily="34" charset="0"/>
              </a:rPr>
              <a:t> </a:t>
            </a:r>
            <a:r>
              <a:rPr lang="en-US" cap="none" dirty="0" err="1">
                <a:solidFill>
                  <a:srgbClr val="FFFFFF"/>
                </a:solidFill>
                <a:latin typeface="Calibri Light" panose="020F0302020204030204" pitchFamily="34" charset="0"/>
              </a:rPr>
              <a:t>Choon</a:t>
            </a:r>
            <a:r>
              <a:rPr lang="en-US" cap="none" dirty="0">
                <a:solidFill>
                  <a:srgbClr val="FFFFFF"/>
                </a:solidFill>
                <a:latin typeface="Calibri Light" panose="020F0302020204030204" pitchFamily="34" charset="0"/>
              </a:rPr>
              <a:t> Chan</a:t>
            </a:r>
            <a:endParaRPr lang="en-US" cap="none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s://ackcio.com/images/ackcio.png">
            <a:extLst>
              <a:ext uri="{FF2B5EF4-FFF2-40B4-BE49-F238E27FC236}">
                <a16:creationId xmlns:a16="http://schemas.microsoft.com/office/drawing/2014/main" id="{7E941E40-8482-452D-900D-1C159547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63" y="5194461"/>
            <a:ext cx="3260437" cy="8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log.nus.edu.sg/ariando/files/2017/07/NUS-transparent-spr5kh.png">
            <a:extLst>
              <a:ext uri="{FF2B5EF4-FFF2-40B4-BE49-F238E27FC236}">
                <a16:creationId xmlns:a16="http://schemas.microsoft.com/office/drawing/2014/main" id="{027FEB7E-FB22-451F-B606-6E84F1A77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19191" r="11810" b="20203"/>
          <a:stretch/>
        </p:blipFill>
        <p:spPr bwMode="auto">
          <a:xfrm>
            <a:off x="5024002" y="5093604"/>
            <a:ext cx="240145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25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517A837-5D1C-48F6-810D-0D4841D1E5A4}"/>
              </a:ext>
            </a:extLst>
          </p:cNvPr>
          <p:cNvGrpSpPr/>
          <p:nvPr/>
        </p:nvGrpSpPr>
        <p:grpSpPr>
          <a:xfrm>
            <a:off x="1597021" y="2056706"/>
            <a:ext cx="1233448" cy="4129160"/>
            <a:chOff x="1597021" y="2056706"/>
            <a:chExt cx="1233448" cy="41291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9ED4F4D-AA9E-49BA-925A-A48BE2BAE8F5}"/>
                </a:ext>
              </a:extLst>
            </p:cNvPr>
            <p:cNvSpPr/>
            <p:nvPr/>
          </p:nvSpPr>
          <p:spPr>
            <a:xfrm>
              <a:off x="2702370" y="2056706"/>
              <a:ext cx="128099" cy="412916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0433104-0AA0-4248-9E0F-97EFE29249E4}"/>
                </a:ext>
              </a:extLst>
            </p:cNvPr>
            <p:cNvSpPr/>
            <p:nvPr/>
          </p:nvSpPr>
          <p:spPr>
            <a:xfrm>
              <a:off x="1597021" y="2056706"/>
              <a:ext cx="128099" cy="412916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E2FCD3-C52D-4558-BB06-8B93A520C95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213613" y="2056706"/>
            <a:ext cx="0" cy="2534958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B10794A-B1E8-4822-910C-AA29475095EA}"/>
              </a:ext>
            </a:extLst>
          </p:cNvPr>
          <p:cNvSpPr/>
          <p:nvPr/>
        </p:nvSpPr>
        <p:spPr>
          <a:xfrm>
            <a:off x="1750062" y="4591664"/>
            <a:ext cx="927102" cy="1458327"/>
          </a:xfrm>
          <a:prstGeom prst="rect">
            <a:avLst/>
          </a:prstGeom>
          <a:solidFill>
            <a:srgbClr val="FFC000">
              <a:alpha val="20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1BAD9-9C31-4FA5-9197-E63B4E46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Retrofitting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AD5A-4F16-4FA2-B05F-58594D52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9EC02-1ACB-4EFF-80F9-637D1B1F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E2A9-A952-45C1-92B6-050A9716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9A1E45A-BF54-4931-852A-BCFD9120B143}"/>
              </a:ext>
            </a:extLst>
          </p:cNvPr>
          <p:cNvSpPr txBox="1">
            <a:spLocks/>
          </p:cNvSpPr>
          <p:nvPr/>
        </p:nvSpPr>
        <p:spPr>
          <a:xfrm>
            <a:off x="822960" y="1476078"/>
            <a:ext cx="7887265" cy="58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4300" indent="-11430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Calibri Light" panose="020F0302020204030204" pitchFamily="34" charset="0"/>
              <a:buChar char=" "/>
              <a:defRPr sz="3200" kern="1200">
                <a:solidFill>
                  <a:schemeClr val="accent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801688" indent="-4587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Calibri Light" panose="020F0302020204030204" pitchFamily="34" charset="0"/>
              <a:buChar char="‒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028700" indent="-2317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859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1) Communication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185913-9739-4228-ACC2-269340777482}"/>
              </a:ext>
            </a:extLst>
          </p:cNvPr>
          <p:cNvGrpSpPr/>
          <p:nvPr/>
        </p:nvGrpSpPr>
        <p:grpSpPr>
          <a:xfrm>
            <a:off x="234225" y="3673403"/>
            <a:ext cx="1979388" cy="1400042"/>
            <a:chOff x="234225" y="3673403"/>
            <a:chExt cx="1979388" cy="140004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D5458F-A784-4B71-BB47-6AC721E8393D}"/>
                </a:ext>
              </a:extLst>
            </p:cNvPr>
            <p:cNvSpPr/>
            <p:nvPr/>
          </p:nvSpPr>
          <p:spPr>
            <a:xfrm>
              <a:off x="1784352" y="4817806"/>
              <a:ext cx="127899" cy="2556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E7B5-E6E5-416A-83E2-8615B833D5AA}"/>
                </a:ext>
              </a:extLst>
            </p:cNvPr>
            <p:cNvSpPr txBox="1"/>
            <p:nvPr/>
          </p:nvSpPr>
          <p:spPr>
            <a:xfrm>
              <a:off x="234225" y="3673403"/>
              <a:ext cx="19793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Monitoring Sensor 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Device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8BAFC6-A077-4A50-8721-3EAAEEC2F8C5}"/>
                </a:ext>
              </a:extLst>
            </p:cNvPr>
            <p:cNvCxnSpPr>
              <a:cxnSpLocks/>
            </p:cNvCxnSpPr>
            <p:nvPr/>
          </p:nvCxnSpPr>
          <p:spPr>
            <a:xfrm>
              <a:off x="1223919" y="4340239"/>
              <a:ext cx="438504" cy="5028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8CAA95B-7152-44A9-9FF2-1898BFB99FF3}"/>
              </a:ext>
            </a:extLst>
          </p:cNvPr>
          <p:cNvSpPr txBox="1"/>
          <p:nvPr/>
        </p:nvSpPr>
        <p:spPr>
          <a:xfrm>
            <a:off x="2783358" y="1945947"/>
            <a:ext cx="607185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you get the sensor data out?</a:t>
            </a:r>
          </a:p>
          <a:p>
            <a:pPr marL="45720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Option #2: </a:t>
            </a:r>
            <a:r>
              <a:rPr lang="en-US" sz="2400" dirty="0">
                <a:solidFill>
                  <a:schemeClr val="accent1"/>
                </a:solidFill>
              </a:rPr>
              <a:t>Wireless Communication</a:t>
            </a:r>
          </a:p>
          <a:p>
            <a:pPr marL="688975" lvl="1" indent="-231775">
              <a:buSzPct val="6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WiFi, ZigBee and even 3G/LTE</a:t>
            </a:r>
          </a:p>
          <a:p>
            <a:pPr marL="688975" lvl="1" indent="-231775">
              <a:buSzPct val="6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0000"/>
                </a:solidFill>
              </a:rPr>
              <a:t>Faraday Cage effect</a:t>
            </a:r>
            <a:endParaRPr lang="en-US" dirty="0">
              <a:solidFill>
                <a:srgbClr val="FF0000"/>
              </a:solidFill>
            </a:endParaRPr>
          </a:p>
          <a:p>
            <a:pPr marL="688975" lvl="1" indent="-231775">
              <a:buSzPct val="6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Exception: Door Open + Same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0C4C8A-C2DA-4241-A26C-63D0B1A412F3}"/>
              </a:ext>
            </a:extLst>
          </p:cNvPr>
          <p:cNvGrpSpPr/>
          <p:nvPr/>
        </p:nvGrpSpPr>
        <p:grpSpPr>
          <a:xfrm>
            <a:off x="1419822" y="4583540"/>
            <a:ext cx="729059" cy="724169"/>
            <a:chOff x="2830072" y="4603492"/>
            <a:chExt cx="729059" cy="724169"/>
          </a:xfrm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C30A7DCD-CE2A-4212-A6BE-F571D3B31397}"/>
                </a:ext>
              </a:extLst>
            </p:cNvPr>
            <p:cNvSpPr/>
            <p:nvPr/>
          </p:nvSpPr>
          <p:spPr>
            <a:xfrm rot="3371794">
              <a:off x="2948076" y="4717386"/>
              <a:ext cx="493051" cy="496381"/>
            </a:xfrm>
            <a:prstGeom prst="arc">
              <a:avLst>
                <a:gd name="adj1" fmla="val 16200000"/>
                <a:gd name="adj2" fmla="val 2016224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A35C0896-C4A6-414F-9726-EBB4567F3F9C}"/>
                </a:ext>
              </a:extLst>
            </p:cNvPr>
            <p:cNvSpPr/>
            <p:nvPr/>
          </p:nvSpPr>
          <p:spPr>
            <a:xfrm rot="3371794">
              <a:off x="2832517" y="4601047"/>
              <a:ext cx="724169" cy="729059"/>
            </a:xfrm>
            <a:prstGeom prst="arc">
              <a:avLst>
                <a:gd name="adj1" fmla="val 16200000"/>
                <a:gd name="adj2" fmla="val 2016224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8F2096-82C3-441A-930D-26B7687368B9}"/>
              </a:ext>
            </a:extLst>
          </p:cNvPr>
          <p:cNvGrpSpPr/>
          <p:nvPr/>
        </p:nvGrpSpPr>
        <p:grpSpPr>
          <a:xfrm>
            <a:off x="2530633" y="3950402"/>
            <a:ext cx="2576320" cy="583498"/>
            <a:chOff x="2854599" y="4227250"/>
            <a:chExt cx="2576320" cy="58349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B3BC0B-12DF-4F36-8A57-BCA9967120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54599" y="4534127"/>
              <a:ext cx="457042" cy="2766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56B7B8-1D8A-49CC-A1C6-D3466F67FBEE}"/>
                </a:ext>
              </a:extLst>
            </p:cNvPr>
            <p:cNvSpPr txBox="1"/>
            <p:nvPr/>
          </p:nvSpPr>
          <p:spPr>
            <a:xfrm>
              <a:off x="3115990" y="4227250"/>
              <a:ext cx="231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Multiple layers of steel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B2C450-7A3D-4A1C-AD8D-F18137498409}"/>
              </a:ext>
            </a:extLst>
          </p:cNvPr>
          <p:cNvGrpSpPr/>
          <p:nvPr/>
        </p:nvGrpSpPr>
        <p:grpSpPr>
          <a:xfrm>
            <a:off x="264529" y="2170583"/>
            <a:ext cx="1246623" cy="849217"/>
            <a:chOff x="264529" y="2170583"/>
            <a:chExt cx="1246623" cy="8492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98122B-14C6-4AFA-98BC-002E6B4FD723}"/>
                </a:ext>
              </a:extLst>
            </p:cNvPr>
            <p:cNvSpPr txBox="1"/>
            <p:nvPr/>
          </p:nvSpPr>
          <p:spPr>
            <a:xfrm>
              <a:off x="264529" y="2170583"/>
              <a:ext cx="1246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Reinforced 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Concrete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99E9C2A-0489-412B-B4B3-A057B568B189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887841" y="2816914"/>
              <a:ext cx="623311" cy="2028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A16456A-1CAD-4B4A-B081-B8CB01651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8" y="4662330"/>
            <a:ext cx="577357" cy="57735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5CD1E8E-36A9-469E-8FE5-EC1D9580FA84}"/>
              </a:ext>
            </a:extLst>
          </p:cNvPr>
          <p:cNvGrpSpPr/>
          <p:nvPr/>
        </p:nvGrpSpPr>
        <p:grpSpPr>
          <a:xfrm rot="11042107">
            <a:off x="3648445" y="4583540"/>
            <a:ext cx="729059" cy="724169"/>
            <a:chOff x="2830072" y="4603492"/>
            <a:chExt cx="729059" cy="724169"/>
          </a:xfrm>
        </p:grpSpPr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B7BC9D10-1BBC-4B6E-BDC0-B30C8D218641}"/>
                </a:ext>
              </a:extLst>
            </p:cNvPr>
            <p:cNvSpPr/>
            <p:nvPr/>
          </p:nvSpPr>
          <p:spPr>
            <a:xfrm rot="3371794">
              <a:off x="2948076" y="4717386"/>
              <a:ext cx="493051" cy="496381"/>
            </a:xfrm>
            <a:prstGeom prst="arc">
              <a:avLst>
                <a:gd name="adj1" fmla="val 16200000"/>
                <a:gd name="adj2" fmla="val 2016224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59889BB6-6DDB-4BD3-8232-1ECCA3137D11}"/>
                </a:ext>
              </a:extLst>
            </p:cNvPr>
            <p:cNvSpPr/>
            <p:nvPr/>
          </p:nvSpPr>
          <p:spPr>
            <a:xfrm rot="3371794">
              <a:off x="2832517" y="4601047"/>
              <a:ext cx="724169" cy="729059"/>
            </a:xfrm>
            <a:prstGeom prst="arc">
              <a:avLst>
                <a:gd name="adj1" fmla="val 16200000"/>
                <a:gd name="adj2" fmla="val 2016224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05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04184 -0.00069 C 0.05226 -0.00069 0.0467 0.04213 0.0467 0.07686 L 0.0467 0.15417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766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23 C -0.02674 -4.81481E-6 -0.04011 -0.003 -0.06667 -0.00231 C -0.08941 -0.00231 -0.08212 0.0507 -0.08212 0.10695 C -0.08212 0.14838 -0.0823 0.11528 -0.0823 0.15788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oziru.com/images/plugged-clipart-7.png">
            <a:extLst>
              <a:ext uri="{FF2B5EF4-FFF2-40B4-BE49-F238E27FC236}">
                <a16:creationId xmlns:a16="http://schemas.microsoft.com/office/drawing/2014/main" id="{CA60A27F-7FD6-4AA7-A961-0A7A1C64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302438" y="2758886"/>
            <a:ext cx="233860" cy="7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E9A39-4FC5-4FA0-803B-A0E88502B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Retrofitting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CF962-3F08-4303-9155-A4EDCABF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DC3D6-2955-4B92-AC6A-DBD0C53A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A9C2B-36E7-4084-9102-4E1F3D9C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8359772-100B-41EB-ABFD-D2CFA0AFBA97}"/>
              </a:ext>
            </a:extLst>
          </p:cNvPr>
          <p:cNvSpPr txBox="1">
            <a:spLocks/>
          </p:cNvSpPr>
          <p:nvPr/>
        </p:nvSpPr>
        <p:spPr>
          <a:xfrm>
            <a:off x="822960" y="1476078"/>
            <a:ext cx="7887265" cy="58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4300" indent="-11430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Calibri Light" panose="020F0302020204030204" pitchFamily="34" charset="0"/>
              <a:buChar char=" "/>
              <a:defRPr sz="3200" kern="1200">
                <a:solidFill>
                  <a:schemeClr val="accent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801688" indent="-4587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Calibri Light" panose="020F0302020204030204" pitchFamily="34" charset="0"/>
              <a:buChar char="‒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028700" indent="-2317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859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2) Access to a power source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4747F5-5E6F-4EE1-BF13-A44B0F10CA99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213613" y="2092540"/>
            <a:ext cx="0" cy="688258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4B50B40-2B17-4931-8234-49E637CB4875}"/>
              </a:ext>
            </a:extLst>
          </p:cNvPr>
          <p:cNvSpPr/>
          <p:nvPr/>
        </p:nvSpPr>
        <p:spPr>
          <a:xfrm>
            <a:off x="1750062" y="2780798"/>
            <a:ext cx="927102" cy="1458327"/>
          </a:xfrm>
          <a:prstGeom prst="rect">
            <a:avLst/>
          </a:prstGeom>
          <a:solidFill>
            <a:srgbClr val="FFC000">
              <a:alpha val="20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E73B4-AB0C-4CC3-AA3C-2C12C81F4D4D}"/>
              </a:ext>
            </a:extLst>
          </p:cNvPr>
          <p:cNvSpPr/>
          <p:nvPr/>
        </p:nvSpPr>
        <p:spPr>
          <a:xfrm>
            <a:off x="1784352" y="3006940"/>
            <a:ext cx="127899" cy="255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F3483-BAAE-4A4A-8462-D4FF5F2E65C4}"/>
              </a:ext>
            </a:extLst>
          </p:cNvPr>
          <p:cNvSpPr txBox="1"/>
          <p:nvPr/>
        </p:nvSpPr>
        <p:spPr>
          <a:xfrm>
            <a:off x="727050" y="2893037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A5B8E5-70B8-446A-B370-8E95CF9B5572}"/>
              </a:ext>
            </a:extLst>
          </p:cNvPr>
          <p:cNvSpPr txBox="1"/>
          <p:nvPr/>
        </p:nvSpPr>
        <p:spPr>
          <a:xfrm>
            <a:off x="2783358" y="1945947"/>
            <a:ext cx="60718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power source may be available. But,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Lift maintenance fraternity: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“Tampering with a running mechanical system is a </a:t>
            </a:r>
            <a:r>
              <a:rPr lang="en-US" sz="2400" dirty="0">
                <a:solidFill>
                  <a:srgbClr val="FF0000"/>
                </a:solidFill>
              </a:rPr>
              <a:t>bad idea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Security reasons, best to have the two systems isolated</a:t>
            </a:r>
          </a:p>
          <a:p>
            <a:pPr marL="800100" lvl="1" indent="-342900">
              <a:buSzPct val="100000"/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Running electro-mechanical system</a:t>
            </a:r>
          </a:p>
          <a:p>
            <a:pPr marL="800100" lvl="1" indent="-342900">
              <a:buSzPct val="100000"/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 connected monitoring system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Maintenance downtimes + complicate installation and repair processes.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C9D68-BEB8-45DF-A01F-CC16B9044DD0}"/>
              </a:ext>
            </a:extLst>
          </p:cNvPr>
          <p:cNvSpPr txBox="1"/>
          <p:nvPr/>
        </p:nvSpPr>
        <p:spPr>
          <a:xfrm>
            <a:off x="645528" y="5726907"/>
            <a:ext cx="8242128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Desirable to have an ultra-low energy, battery powered solution!</a:t>
            </a:r>
          </a:p>
        </p:txBody>
      </p:sp>
    </p:spTree>
    <p:extLst>
      <p:ext uri="{BB962C8B-B14F-4D97-AF65-F5344CB8AC3E}">
        <p14:creationId xmlns:p14="http://schemas.microsoft.com/office/powerpoint/2010/main" val="4496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8623-6BF3-4CFB-97B7-EA86259C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Retrofitting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2E1E9-CA4C-46B0-9F53-0FBBB692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9FF4B-01D5-4C5C-86F9-25ADEC864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E406-89D1-47C1-92F7-2BAA16A3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78AA883-7836-4624-9338-CC79BE2F7F2C}"/>
              </a:ext>
            </a:extLst>
          </p:cNvPr>
          <p:cNvSpPr txBox="1">
            <a:spLocks/>
          </p:cNvSpPr>
          <p:nvPr/>
        </p:nvSpPr>
        <p:spPr>
          <a:xfrm>
            <a:off x="822960" y="1476078"/>
            <a:ext cx="7887265" cy="4376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4300" indent="-11430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Calibri Light" panose="020F0302020204030204" pitchFamily="34" charset="0"/>
              <a:buChar char=" "/>
              <a:defRPr sz="3200" kern="1200">
                <a:solidFill>
                  <a:schemeClr val="accent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801688" indent="-4587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Calibri Light" panose="020F0302020204030204" pitchFamily="34" charset="0"/>
              <a:buChar char="‒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028700" indent="-2317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859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) Eliminate the need for calibration</a:t>
            </a:r>
          </a:p>
          <a:p>
            <a:pPr marL="795338" indent="-333375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Generally applicable</a:t>
            </a:r>
          </a:p>
          <a:p>
            <a:pPr marL="795338" indent="-333375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Readily Deployable</a:t>
            </a:r>
          </a:p>
          <a:p>
            <a:pPr marL="1258888" lvl="1" indent="-333375">
              <a:buFont typeface="Arial" panose="020B0604020202020204" pitchFamily="34" charset="0"/>
              <a:buChar char="•"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://kewg.org/wp-content/uploads/2014/10/calibration.jpg">
            <a:extLst>
              <a:ext uri="{FF2B5EF4-FFF2-40B4-BE49-F238E27FC236}">
                <a16:creationId xmlns:a16="http://schemas.microsoft.com/office/drawing/2014/main" id="{E8E22E08-8B4E-4255-AC41-4D4058F6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72" y="2803468"/>
            <a:ext cx="2329703" cy="232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0A3B3EC-002F-40B1-B6E5-96E177D58255}"/>
                  </a:ext>
                </a:extLst>
              </p14:cNvPr>
              <p14:cNvContentPartPr/>
              <p14:nvPr/>
            </p14:nvContentPartPr>
            <p14:xfrm>
              <a:off x="5343212" y="2516572"/>
              <a:ext cx="3022200" cy="2665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0A3B3EC-002F-40B1-B6E5-96E177D582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0212" y="2453572"/>
                <a:ext cx="3147840" cy="27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7E8C9CC-BC58-458A-8538-DE9F9803DF45}"/>
                  </a:ext>
                </a:extLst>
              </p14:cNvPr>
              <p14:cNvContentPartPr/>
              <p14:nvPr/>
            </p14:nvContentPartPr>
            <p14:xfrm>
              <a:off x="5263149" y="2741104"/>
              <a:ext cx="3004200" cy="2259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7E8C9CC-BC58-458A-8538-DE9F9803DF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149" y="2678114"/>
                <a:ext cx="3129840" cy="23846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242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AC93-9D6D-4ED1-9CAC-7F5670CE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EleTrack</a:t>
            </a:r>
            <a:r>
              <a:rPr lang="en-US" dirty="0"/>
              <a:t> Overview</a:t>
            </a:r>
            <a:endParaRPr lang="en-S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5F651-51CC-4175-A467-68C1F4AD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0F7ED-8F58-46F6-849C-9AC6AA18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3A302-609F-44B0-869B-7BDBD44B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A0F8B-E9D1-4FBE-9DBE-C62297EA78FF}"/>
              </a:ext>
            </a:extLst>
          </p:cNvPr>
          <p:cNvSpPr/>
          <p:nvPr/>
        </p:nvSpPr>
        <p:spPr>
          <a:xfrm>
            <a:off x="2247589" y="2568412"/>
            <a:ext cx="2708872" cy="888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Calibration-free Level Tracking</a:t>
            </a:r>
            <a:endParaRPr lang="en-SG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95358F-9413-4DA4-BACA-1CC472EF77DB}"/>
              </a:ext>
            </a:extLst>
          </p:cNvPr>
          <p:cNvSpPr/>
          <p:nvPr/>
        </p:nvSpPr>
        <p:spPr>
          <a:xfrm>
            <a:off x="2247588" y="3457294"/>
            <a:ext cx="2708873" cy="7822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Ultra-low Power Communication</a:t>
            </a:r>
            <a:endParaRPr lang="en-SG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DA64A-EA67-4C48-A8D5-435945A0E616}"/>
              </a:ext>
            </a:extLst>
          </p:cNvPr>
          <p:cNvSpPr txBox="1"/>
          <p:nvPr/>
        </p:nvSpPr>
        <p:spPr>
          <a:xfrm>
            <a:off x="822960" y="1458792"/>
            <a:ext cx="625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Monitoring </a:t>
            </a:r>
            <a:r>
              <a:rPr lang="en-US" sz="2400" b="1" i="1" dirty="0">
                <a:solidFill>
                  <a:schemeClr val="accent1"/>
                </a:solidFill>
              </a:rPr>
              <a:t>platform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retrofit existing elevators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C00AD-E60E-4A8B-85F5-9896C13A9E25}"/>
              </a:ext>
            </a:extLst>
          </p:cNvPr>
          <p:cNvSpPr txBox="1"/>
          <p:nvPr/>
        </p:nvSpPr>
        <p:spPr>
          <a:xfrm>
            <a:off x="5405213" y="3142344"/>
            <a:ext cx="2130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 Services</a:t>
            </a:r>
            <a:endParaRPr lang="en-SG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0D74709F-2F48-4B85-AD65-B029702A2419}"/>
              </a:ext>
            </a:extLst>
          </p:cNvPr>
          <p:cNvSpPr/>
          <p:nvPr/>
        </p:nvSpPr>
        <p:spPr>
          <a:xfrm>
            <a:off x="4980379" y="2568412"/>
            <a:ext cx="361100" cy="1671084"/>
          </a:xfrm>
          <a:prstGeom prst="rightBrace">
            <a:avLst>
              <a:gd name="adj1" fmla="val 38978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1FD69-686B-41C0-B4C6-9DB4BF40F928}"/>
              </a:ext>
            </a:extLst>
          </p:cNvPr>
          <p:cNvSpPr txBox="1"/>
          <p:nvPr/>
        </p:nvSpPr>
        <p:spPr>
          <a:xfrm>
            <a:off x="822960" y="4310371"/>
            <a:ext cx="81794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Level Tracking is essential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Any sensor data needs to be annotated with level information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Ultra-low Power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Transferring sensor data in an energy-efficient manner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7638A-9F64-47CE-A0D5-EDDC8F7B08A2}"/>
              </a:ext>
            </a:extLst>
          </p:cNvPr>
          <p:cNvGrpSpPr/>
          <p:nvPr/>
        </p:nvGrpSpPr>
        <p:grpSpPr>
          <a:xfrm>
            <a:off x="2247587" y="2103599"/>
            <a:ext cx="2708874" cy="519450"/>
            <a:chOff x="2247587" y="2103599"/>
            <a:chExt cx="2708874" cy="5194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F9FCDD-BCCC-4D11-A98C-EA619C423A1C}"/>
                </a:ext>
              </a:extLst>
            </p:cNvPr>
            <p:cNvSpPr/>
            <p:nvPr/>
          </p:nvSpPr>
          <p:spPr>
            <a:xfrm>
              <a:off x="3920524" y="2106747"/>
              <a:ext cx="1035937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Sensor N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0D0813-2755-495D-81AD-616A37DEF025}"/>
                </a:ext>
              </a:extLst>
            </p:cNvPr>
            <p:cNvSpPr/>
            <p:nvPr/>
          </p:nvSpPr>
          <p:spPr>
            <a:xfrm>
              <a:off x="2247587" y="2103599"/>
              <a:ext cx="1035937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Sensor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167AE3-CC7F-4CC8-AECB-049089518777}"/>
                    </a:ext>
                  </a:extLst>
                </p:cNvPr>
                <p:cNvSpPr txBox="1"/>
                <p:nvPr/>
              </p:nvSpPr>
              <p:spPr>
                <a:xfrm>
                  <a:off x="3407259" y="2192162"/>
                  <a:ext cx="38953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167AE3-CC7F-4CC8-AECB-0490895187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7259" y="2192162"/>
                  <a:ext cx="389530" cy="43088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169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 animBg="1"/>
      <p:bldP spid="1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04B321B-8E12-479B-B549-DD2D262B1CCA}"/>
              </a:ext>
            </a:extLst>
          </p:cNvPr>
          <p:cNvSpPr/>
          <p:nvPr/>
        </p:nvSpPr>
        <p:spPr>
          <a:xfrm>
            <a:off x="4928840" y="1795346"/>
            <a:ext cx="3369012" cy="3546088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95722-EFE0-40CC-8C64-B3CE4E60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EleTrack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8CE5C-28EA-4023-8696-126025FF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CB0E0-BFCD-44B7-9B89-5D1F6933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67D-BB7A-4728-AF58-E995504B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C00E16-C461-4FB7-B65E-88612B6DB616}"/>
              </a:ext>
            </a:extLst>
          </p:cNvPr>
          <p:cNvGrpSpPr/>
          <p:nvPr/>
        </p:nvGrpSpPr>
        <p:grpSpPr>
          <a:xfrm>
            <a:off x="776670" y="3958095"/>
            <a:ext cx="4396992" cy="461665"/>
            <a:chOff x="3938635" y="3773561"/>
            <a:chExt cx="4396992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858B679-6837-46DA-9EFD-4E9C1DBA74BA}"/>
                </a:ext>
              </a:extLst>
            </p:cNvPr>
            <p:cNvSpPr txBox="1"/>
            <p:nvPr/>
          </p:nvSpPr>
          <p:spPr>
            <a:xfrm>
              <a:off x="3938635" y="3773561"/>
              <a:ext cx="28907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Level Tracking Service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86BF107-FB45-4C6D-A1C7-FDE11082F0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7773" y="3840732"/>
              <a:ext cx="1537854" cy="1870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89F992F-F182-40A2-B0C9-4EECACF526E4}"/>
              </a:ext>
            </a:extLst>
          </p:cNvPr>
          <p:cNvSpPr/>
          <p:nvPr/>
        </p:nvSpPr>
        <p:spPr>
          <a:xfrm flipH="1">
            <a:off x="5028189" y="3881802"/>
            <a:ext cx="290945" cy="1028700"/>
          </a:xfrm>
          <a:prstGeom prst="rightBrace">
            <a:avLst>
              <a:gd name="adj1" fmla="val 29762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EAAA3A-AE47-4FFC-AF32-8C7C00547324}"/>
              </a:ext>
            </a:extLst>
          </p:cNvPr>
          <p:cNvSpPr txBox="1"/>
          <p:nvPr/>
        </p:nvSpPr>
        <p:spPr>
          <a:xfrm>
            <a:off x="742188" y="4143984"/>
            <a:ext cx="425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Ultra-low Power Communication</a:t>
            </a:r>
          </a:p>
        </p:txBody>
      </p:sp>
      <p:grpSp>
        <p:nvGrpSpPr>
          <p:cNvPr id="17" name="Physical Components">
            <a:extLst>
              <a:ext uri="{FF2B5EF4-FFF2-40B4-BE49-F238E27FC236}">
                <a16:creationId xmlns:a16="http://schemas.microsoft.com/office/drawing/2014/main" id="{BFBBCBDA-118D-4BA9-8515-12C8FDB86095}"/>
              </a:ext>
            </a:extLst>
          </p:cNvPr>
          <p:cNvGrpSpPr/>
          <p:nvPr/>
        </p:nvGrpSpPr>
        <p:grpSpPr>
          <a:xfrm>
            <a:off x="901467" y="1453622"/>
            <a:ext cx="6968415" cy="1723096"/>
            <a:chOff x="901467" y="1453622"/>
            <a:chExt cx="6968415" cy="1723096"/>
          </a:xfrm>
        </p:grpSpPr>
        <p:pic>
          <p:nvPicPr>
            <p:cNvPr id="13" name="Picture 12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6B2AF3B-27A1-413F-A9D9-125BF27B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859" y="1895494"/>
              <a:ext cx="819559" cy="8195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55B3BD-6A9B-4693-A0F9-990DB9B473E5}"/>
                </a:ext>
              </a:extLst>
            </p:cNvPr>
            <p:cNvSpPr/>
            <p:nvPr/>
          </p:nvSpPr>
          <p:spPr>
            <a:xfrm>
              <a:off x="901467" y="1453622"/>
              <a:ext cx="39237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SzPct val="100000"/>
              </a:pPr>
              <a:r>
                <a:rPr lang="en-US" sz="2800" dirty="0">
                  <a:solidFill>
                    <a:schemeClr val="accent1"/>
                  </a:solidFill>
                </a:rPr>
                <a:t>Two physical components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D9DB1A-DCED-4CD8-A20F-B8D7F714AB69}"/>
                </a:ext>
              </a:extLst>
            </p:cNvPr>
            <p:cNvSpPr/>
            <p:nvPr/>
          </p:nvSpPr>
          <p:spPr>
            <a:xfrm>
              <a:off x="1274118" y="2711080"/>
              <a:ext cx="2297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19063">
                <a:buSzPct val="100000"/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Gateway Device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D4DE1F-CB84-4615-9ABA-399E618D91C2}"/>
                </a:ext>
              </a:extLst>
            </p:cNvPr>
            <p:cNvSpPr/>
            <p:nvPr/>
          </p:nvSpPr>
          <p:spPr>
            <a:xfrm>
              <a:off x="5257628" y="2715053"/>
              <a:ext cx="26122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19063">
                <a:buSzPct val="100000"/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Monitoring Device</a:t>
              </a:r>
            </a:p>
          </p:txBody>
        </p:sp>
        <p:pic>
          <p:nvPicPr>
            <p:cNvPr id="1028" name="Picture 4" descr="https://e2e.ti.com/cfs-file/__key/communityserver-blogs-components-weblogfiles/00-00-00-08-84/0003.CC2650SensorTag_5F00_Front.png">
              <a:extLst>
                <a:ext uri="{FF2B5EF4-FFF2-40B4-BE49-F238E27FC236}">
                  <a16:creationId xmlns:a16="http://schemas.microsoft.com/office/drawing/2014/main" id="{CFD88916-0463-4E47-A519-0DC62F52E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3" t="10683" r="22927" b="8108"/>
            <a:stretch/>
          </p:blipFill>
          <p:spPr bwMode="auto">
            <a:xfrm>
              <a:off x="6107758" y="1952120"/>
              <a:ext cx="819559" cy="755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C9297-A8D6-4BA3-B5ED-B6E24AA99885}"/>
              </a:ext>
            </a:extLst>
          </p:cNvPr>
          <p:cNvSpPr/>
          <p:nvPr/>
        </p:nvSpPr>
        <p:spPr>
          <a:xfrm>
            <a:off x="822960" y="3314186"/>
            <a:ext cx="5646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9063">
              <a:buSzPct val="100000"/>
            </a:pPr>
            <a:r>
              <a:rPr lang="en-US" sz="2800" dirty="0">
                <a:solidFill>
                  <a:schemeClr val="accent1"/>
                </a:solidFill>
              </a:rPr>
              <a:t>Functionally, divided into three parts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896B4A-551A-41A2-BD18-2AF844705F10}"/>
              </a:ext>
            </a:extLst>
          </p:cNvPr>
          <p:cNvSpPr txBox="1"/>
          <p:nvPr/>
        </p:nvSpPr>
        <p:spPr>
          <a:xfrm>
            <a:off x="5142010" y="3795988"/>
            <a:ext cx="323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342900"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 Tracker</a:t>
            </a:r>
          </a:p>
          <a:p>
            <a:pPr marL="461963" indent="-342900"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Door Detector</a:t>
            </a:r>
          </a:p>
          <a:p>
            <a:pPr marL="461963" indent="-342900"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Communicator</a:t>
            </a:r>
          </a:p>
        </p:txBody>
      </p:sp>
    </p:spTree>
    <p:extLst>
      <p:ext uri="{BB962C8B-B14F-4D97-AF65-F5344CB8AC3E}">
        <p14:creationId xmlns:p14="http://schemas.microsoft.com/office/powerpoint/2010/main" val="40676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/>
      <p:bldP spid="16" grpId="0"/>
      <p:bldP spid="1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8945A8-BD4B-4A29-BE5A-CEEED2DE5D7E}"/>
              </a:ext>
            </a:extLst>
          </p:cNvPr>
          <p:cNvCxnSpPr>
            <a:cxnSpLocks/>
          </p:cNvCxnSpPr>
          <p:nvPr/>
        </p:nvCxnSpPr>
        <p:spPr>
          <a:xfrm flipV="1">
            <a:off x="2213613" y="2580640"/>
            <a:ext cx="0" cy="2534958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9A3373-9439-42BB-8040-383A91C23E8C}"/>
              </a:ext>
            </a:extLst>
          </p:cNvPr>
          <p:cNvCxnSpPr>
            <a:cxnSpLocks/>
          </p:cNvCxnSpPr>
          <p:nvPr/>
        </p:nvCxnSpPr>
        <p:spPr>
          <a:xfrm flipV="1">
            <a:off x="2213613" y="2056706"/>
            <a:ext cx="0" cy="523934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7F1B17-B36E-4740-BC04-D2DF71D6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EleTrack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8F6C7-F809-4F1C-8DC5-1B40D427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AA429-912E-4D26-B0EB-99AC0EA9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55C4-5A4D-49EB-ABB5-63CC182FA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22DDA0-1BBF-40B8-AB9D-1C228B4261F5}"/>
              </a:ext>
            </a:extLst>
          </p:cNvPr>
          <p:cNvGrpSpPr/>
          <p:nvPr/>
        </p:nvGrpSpPr>
        <p:grpSpPr>
          <a:xfrm>
            <a:off x="1750062" y="2580640"/>
            <a:ext cx="927102" cy="1458327"/>
            <a:chOff x="1750062" y="2580640"/>
            <a:chExt cx="927102" cy="14583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39C066-2F03-48B0-802D-329D89A05CD5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333B01-F87E-4DDB-B338-D2702181BCB6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93B98D-343A-450C-846F-BB9B32C6B0D6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816974-20A9-413D-8623-547CFAC6FC8E}"/>
              </a:ext>
            </a:extLst>
          </p:cNvPr>
          <p:cNvGrpSpPr/>
          <p:nvPr/>
        </p:nvGrpSpPr>
        <p:grpSpPr>
          <a:xfrm>
            <a:off x="3569556" y="4291735"/>
            <a:ext cx="2175501" cy="1297668"/>
            <a:chOff x="3569556" y="4463863"/>
            <a:chExt cx="2175501" cy="1297668"/>
          </a:xfrm>
        </p:grpSpPr>
        <p:pic>
          <p:nvPicPr>
            <p:cNvPr id="20" name="Picture 19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90E6733F-7278-4D7E-B7A1-56B3C25EE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6" y="4941972"/>
              <a:ext cx="819559" cy="81955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ACE382-AE51-4CF2-8334-798EF143BD18}"/>
                </a:ext>
              </a:extLst>
            </p:cNvPr>
            <p:cNvSpPr txBox="1"/>
            <p:nvPr/>
          </p:nvSpPr>
          <p:spPr>
            <a:xfrm>
              <a:off x="4652707" y="4463863"/>
              <a:ext cx="10923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Gateway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Device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2D5BA95-D318-4796-B201-4C3A67E356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2776" y="4877877"/>
              <a:ext cx="457036" cy="37922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97F636F-288E-45DC-927D-452CB9907CE4}"/>
              </a:ext>
            </a:extLst>
          </p:cNvPr>
          <p:cNvSpPr/>
          <p:nvPr/>
        </p:nvSpPr>
        <p:spPr>
          <a:xfrm>
            <a:off x="1750062" y="4552487"/>
            <a:ext cx="927102" cy="1458327"/>
          </a:xfrm>
          <a:prstGeom prst="rect">
            <a:avLst/>
          </a:prstGeom>
          <a:solidFill>
            <a:srgbClr val="FFF2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796E3C-8C6A-418E-9C5C-928FF7A0E945}"/>
              </a:ext>
            </a:extLst>
          </p:cNvPr>
          <p:cNvSpPr/>
          <p:nvPr/>
        </p:nvSpPr>
        <p:spPr>
          <a:xfrm>
            <a:off x="1780545" y="4580427"/>
            <a:ext cx="433026" cy="140208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172883-0CF7-47AD-B6E6-21FB5E0404EA}"/>
              </a:ext>
            </a:extLst>
          </p:cNvPr>
          <p:cNvSpPr/>
          <p:nvPr/>
        </p:nvSpPr>
        <p:spPr>
          <a:xfrm>
            <a:off x="2213571" y="4580427"/>
            <a:ext cx="433027" cy="140208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926864-93EE-47E8-818F-83B20C885C04}"/>
              </a:ext>
            </a:extLst>
          </p:cNvPr>
          <p:cNvGrpSpPr/>
          <p:nvPr/>
        </p:nvGrpSpPr>
        <p:grpSpPr>
          <a:xfrm>
            <a:off x="234225" y="3673403"/>
            <a:ext cx="1678026" cy="1400042"/>
            <a:chOff x="234225" y="3673403"/>
            <a:chExt cx="1678026" cy="1400042"/>
          </a:xfrm>
        </p:grpSpPr>
        <p:sp>
          <p:nvSpPr>
            <p:cNvPr id="10" name="Monitoring Device">
              <a:extLst>
                <a:ext uri="{FF2B5EF4-FFF2-40B4-BE49-F238E27FC236}">
                  <a16:creationId xmlns:a16="http://schemas.microsoft.com/office/drawing/2014/main" id="{FA84C090-69B9-430F-B108-B97C81B3A482}"/>
                </a:ext>
              </a:extLst>
            </p:cNvPr>
            <p:cNvSpPr/>
            <p:nvPr/>
          </p:nvSpPr>
          <p:spPr>
            <a:xfrm>
              <a:off x="1784352" y="4817806"/>
              <a:ext cx="127899" cy="2556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586F16-DB67-496D-80DC-E9ABC2FBFEED}"/>
                </a:ext>
              </a:extLst>
            </p:cNvPr>
            <p:cNvSpPr txBox="1"/>
            <p:nvPr/>
          </p:nvSpPr>
          <p:spPr>
            <a:xfrm>
              <a:off x="234225" y="3673403"/>
              <a:ext cx="13555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Monitoring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Device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01E5A96-7D47-4F1D-B2FC-5DB3F71AF2AF}"/>
                </a:ext>
              </a:extLst>
            </p:cNvPr>
            <p:cNvCxnSpPr>
              <a:cxnSpLocks/>
            </p:cNvCxnSpPr>
            <p:nvPr/>
          </p:nvCxnSpPr>
          <p:spPr>
            <a:xfrm>
              <a:off x="1223919" y="4340239"/>
              <a:ext cx="438504" cy="5028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085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3.88889E-6 0.287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8945A8-BD4B-4A29-BE5A-CEEED2DE5D7E}"/>
              </a:ext>
            </a:extLst>
          </p:cNvPr>
          <p:cNvCxnSpPr>
            <a:cxnSpLocks/>
          </p:cNvCxnSpPr>
          <p:nvPr/>
        </p:nvCxnSpPr>
        <p:spPr>
          <a:xfrm flipV="1">
            <a:off x="2213613" y="2580640"/>
            <a:ext cx="0" cy="2534958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9A3373-9439-42BB-8040-383A91C23E8C}"/>
              </a:ext>
            </a:extLst>
          </p:cNvPr>
          <p:cNvCxnSpPr>
            <a:cxnSpLocks/>
          </p:cNvCxnSpPr>
          <p:nvPr/>
        </p:nvCxnSpPr>
        <p:spPr>
          <a:xfrm flipV="1">
            <a:off x="2213613" y="2056706"/>
            <a:ext cx="0" cy="523934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7F1B17-B36E-4740-BC04-D2DF71D6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EleTrack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8F6C7-F809-4F1C-8DC5-1B40D427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AA429-912E-4D26-B0EB-99AC0EA9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55C4-5A4D-49EB-ABB5-63CC182FA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16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22DDA0-1BBF-40B8-AB9D-1C228B4261F5}"/>
              </a:ext>
            </a:extLst>
          </p:cNvPr>
          <p:cNvGrpSpPr/>
          <p:nvPr/>
        </p:nvGrpSpPr>
        <p:grpSpPr>
          <a:xfrm>
            <a:off x="1750062" y="2580640"/>
            <a:ext cx="927102" cy="1458327"/>
            <a:chOff x="1750062" y="2580640"/>
            <a:chExt cx="927102" cy="14583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39C066-2F03-48B0-802D-329D89A05CD5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333B01-F87E-4DDB-B338-D2702181BCB6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93B98D-343A-450C-846F-BB9B32C6B0D6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60E6DFC-C530-4A2F-A55D-318357EC57E5}"/>
              </a:ext>
            </a:extLst>
          </p:cNvPr>
          <p:cNvSpPr/>
          <p:nvPr/>
        </p:nvSpPr>
        <p:spPr>
          <a:xfrm>
            <a:off x="1750062" y="4552487"/>
            <a:ext cx="927102" cy="1458327"/>
          </a:xfrm>
          <a:prstGeom prst="rect">
            <a:avLst/>
          </a:prstGeom>
          <a:solidFill>
            <a:srgbClr val="FFF2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4A1403-F025-44A0-965B-7C219BFEF61D}"/>
              </a:ext>
            </a:extLst>
          </p:cNvPr>
          <p:cNvSpPr/>
          <p:nvPr/>
        </p:nvSpPr>
        <p:spPr>
          <a:xfrm>
            <a:off x="1784352" y="4817806"/>
            <a:ext cx="127899" cy="255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304895-192F-45CB-BA1B-E47A882D20AA}"/>
              </a:ext>
            </a:extLst>
          </p:cNvPr>
          <p:cNvSpPr/>
          <p:nvPr/>
        </p:nvSpPr>
        <p:spPr>
          <a:xfrm>
            <a:off x="1780545" y="4580427"/>
            <a:ext cx="433026" cy="140208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B5BC70-F468-4E3C-811F-C81DF12765FE}"/>
              </a:ext>
            </a:extLst>
          </p:cNvPr>
          <p:cNvSpPr/>
          <p:nvPr/>
        </p:nvSpPr>
        <p:spPr>
          <a:xfrm>
            <a:off x="2213571" y="4580427"/>
            <a:ext cx="433027" cy="140208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927CB9-3338-42FB-A135-762204741A32}"/>
              </a:ext>
            </a:extLst>
          </p:cNvPr>
          <p:cNvGrpSpPr/>
          <p:nvPr/>
        </p:nvGrpSpPr>
        <p:grpSpPr>
          <a:xfrm>
            <a:off x="3569556" y="4291735"/>
            <a:ext cx="2175501" cy="1297668"/>
            <a:chOff x="3569556" y="4463863"/>
            <a:chExt cx="2175501" cy="1297668"/>
          </a:xfrm>
        </p:grpSpPr>
        <p:pic>
          <p:nvPicPr>
            <p:cNvPr id="24" name="Picture 23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FFA23A4C-3120-476A-960A-0FF9D580D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6" y="4941972"/>
              <a:ext cx="819559" cy="81955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226659-F5D5-4919-A85A-EEFF9B4DB492}"/>
                </a:ext>
              </a:extLst>
            </p:cNvPr>
            <p:cNvSpPr txBox="1"/>
            <p:nvPr/>
          </p:nvSpPr>
          <p:spPr>
            <a:xfrm>
              <a:off x="4652707" y="4463863"/>
              <a:ext cx="10923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Gateway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Device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B046775-249C-4EA6-8C8A-25BCF9E6F6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2776" y="4877877"/>
              <a:ext cx="457036" cy="37922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B2E96F-EE72-43BF-B92D-01977046BAE8}"/>
              </a:ext>
            </a:extLst>
          </p:cNvPr>
          <p:cNvSpPr txBox="1"/>
          <p:nvPr/>
        </p:nvSpPr>
        <p:spPr>
          <a:xfrm>
            <a:off x="3017499" y="1518454"/>
            <a:ext cx="53115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Level</a:t>
            </a:r>
            <a:r>
              <a:rPr lang="en-US" dirty="0"/>
              <a:t> </a:t>
            </a:r>
            <a:r>
              <a:rPr lang="en-US" sz="2800" dirty="0">
                <a:solidFill>
                  <a:schemeClr val="accent1"/>
                </a:solidFill>
              </a:rPr>
              <a:t>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Barometer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Automatically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track the different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Detects the elevator is at the gateway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3.88889E-6 0.28727 " pathEditMode="relative" rAng="0" ptsTypes="AA">
                                      <p:cBhvr>
                                        <p:cTn id="31" dur="2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3.88889E-6 0.2872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uiExpand="1" animBg="1"/>
      <p:bldP spid="22" grpId="0" uiExpand="1" animBg="1"/>
      <p:bldP spid="20" grpId="2" animBg="1"/>
      <p:bldP spid="20" grpId="3" uiExpand="1" animBg="1"/>
      <p:bldP spid="21" grpId="2" animBg="1"/>
      <p:bldP spid="21" grpId="3" uiExpand="1" animBg="1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80691-348F-4F94-ACCD-B7724123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EleTrack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AF31-850E-46BE-A938-77503A7E6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5B34B-9A93-45BB-9F5C-DE361668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82579-948E-42DF-BCFD-E5C17DAE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17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6606B8-D4F2-4E52-A65C-D5CC830A4B7C}"/>
              </a:ext>
            </a:extLst>
          </p:cNvPr>
          <p:cNvCxnSpPr>
            <a:cxnSpLocks/>
          </p:cNvCxnSpPr>
          <p:nvPr/>
        </p:nvCxnSpPr>
        <p:spPr>
          <a:xfrm flipV="1">
            <a:off x="2213613" y="2580640"/>
            <a:ext cx="0" cy="2534958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D920EF-91B3-40D3-BEF2-6A463514C2CD}"/>
              </a:ext>
            </a:extLst>
          </p:cNvPr>
          <p:cNvCxnSpPr>
            <a:cxnSpLocks/>
          </p:cNvCxnSpPr>
          <p:nvPr/>
        </p:nvCxnSpPr>
        <p:spPr>
          <a:xfrm flipV="1">
            <a:off x="2213613" y="2056706"/>
            <a:ext cx="0" cy="523934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5C12DD-B972-4BE8-BA19-66D5CB37D4A2}"/>
              </a:ext>
            </a:extLst>
          </p:cNvPr>
          <p:cNvSpPr/>
          <p:nvPr/>
        </p:nvSpPr>
        <p:spPr>
          <a:xfrm>
            <a:off x="1750062" y="4552487"/>
            <a:ext cx="927102" cy="1458327"/>
          </a:xfrm>
          <a:prstGeom prst="rect">
            <a:avLst/>
          </a:prstGeom>
          <a:solidFill>
            <a:srgbClr val="FFF2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onitoring Device">
            <a:extLst>
              <a:ext uri="{FF2B5EF4-FFF2-40B4-BE49-F238E27FC236}">
                <a16:creationId xmlns:a16="http://schemas.microsoft.com/office/drawing/2014/main" id="{F4890526-EC45-45B7-BC8E-FB8F174DAF82}"/>
              </a:ext>
            </a:extLst>
          </p:cNvPr>
          <p:cNvSpPr/>
          <p:nvPr/>
        </p:nvSpPr>
        <p:spPr>
          <a:xfrm>
            <a:off x="1784352" y="4817806"/>
            <a:ext cx="127899" cy="255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86290E-828F-4F61-A285-93F9F666B553}"/>
              </a:ext>
            </a:extLst>
          </p:cNvPr>
          <p:cNvSpPr/>
          <p:nvPr/>
        </p:nvSpPr>
        <p:spPr>
          <a:xfrm>
            <a:off x="1780545" y="4580427"/>
            <a:ext cx="433026" cy="140208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27982-A69A-46A4-98B7-5A6C1944A24A}"/>
              </a:ext>
            </a:extLst>
          </p:cNvPr>
          <p:cNvSpPr/>
          <p:nvPr/>
        </p:nvSpPr>
        <p:spPr>
          <a:xfrm>
            <a:off x="2213571" y="4580427"/>
            <a:ext cx="433027" cy="140208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B0E8A5-2136-48EC-BC81-7D4D52D06EF8}"/>
              </a:ext>
            </a:extLst>
          </p:cNvPr>
          <p:cNvGrpSpPr/>
          <p:nvPr/>
        </p:nvGrpSpPr>
        <p:grpSpPr>
          <a:xfrm>
            <a:off x="3569556" y="4291735"/>
            <a:ext cx="2175501" cy="1297668"/>
            <a:chOff x="3569556" y="4463863"/>
            <a:chExt cx="2175501" cy="1297668"/>
          </a:xfrm>
        </p:grpSpPr>
        <p:pic>
          <p:nvPicPr>
            <p:cNvPr id="13" name="Picture 12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BF271834-1D8A-428A-B081-C109AF05B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6" y="4941972"/>
              <a:ext cx="819559" cy="81955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21EF9E-D131-4A7A-BC7E-98ADA9A6DD80}"/>
                </a:ext>
              </a:extLst>
            </p:cNvPr>
            <p:cNvSpPr txBox="1"/>
            <p:nvPr/>
          </p:nvSpPr>
          <p:spPr>
            <a:xfrm>
              <a:off x="4652707" y="4463863"/>
              <a:ext cx="10923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Gateway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Device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9C8CE1A-A50F-41D7-A7EF-81D16E8E22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2776" y="4877877"/>
              <a:ext cx="457036" cy="37922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8D333C-8167-4D00-A090-F7EE81CED091}"/>
              </a:ext>
            </a:extLst>
          </p:cNvPr>
          <p:cNvSpPr txBox="1"/>
          <p:nvPr/>
        </p:nvSpPr>
        <p:spPr>
          <a:xfrm>
            <a:off x="3017499" y="1518454"/>
            <a:ext cx="531158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Door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Magnetometer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 door opening or closing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640D-E304-46AC-B70B-A483656D3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EleTrack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7BE92-A670-4B09-AACF-FA0C83D3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75563-1E09-487F-B67D-3FFF4BEC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4DF8C-ED66-42C0-AF1F-D416E60A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18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C228D-5B32-4F1B-8CE2-0D46C38BEE96}"/>
              </a:ext>
            </a:extLst>
          </p:cNvPr>
          <p:cNvCxnSpPr>
            <a:cxnSpLocks/>
          </p:cNvCxnSpPr>
          <p:nvPr/>
        </p:nvCxnSpPr>
        <p:spPr>
          <a:xfrm flipV="1">
            <a:off x="2213613" y="2580640"/>
            <a:ext cx="0" cy="2534958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7F7B68-4152-455C-8BEE-AE88C6C4F552}"/>
              </a:ext>
            </a:extLst>
          </p:cNvPr>
          <p:cNvCxnSpPr>
            <a:cxnSpLocks/>
          </p:cNvCxnSpPr>
          <p:nvPr/>
        </p:nvCxnSpPr>
        <p:spPr>
          <a:xfrm flipV="1">
            <a:off x="2213613" y="2056706"/>
            <a:ext cx="0" cy="523934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ABEF212-F03B-4461-9190-6398FD2CC800}"/>
              </a:ext>
            </a:extLst>
          </p:cNvPr>
          <p:cNvSpPr/>
          <p:nvPr/>
        </p:nvSpPr>
        <p:spPr>
          <a:xfrm>
            <a:off x="1750062" y="4552487"/>
            <a:ext cx="927102" cy="1458327"/>
          </a:xfrm>
          <a:prstGeom prst="rect">
            <a:avLst/>
          </a:prstGeom>
          <a:solidFill>
            <a:srgbClr val="FFF2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nitoring Device">
            <a:extLst>
              <a:ext uri="{FF2B5EF4-FFF2-40B4-BE49-F238E27FC236}">
                <a16:creationId xmlns:a16="http://schemas.microsoft.com/office/drawing/2014/main" id="{9D543649-B49B-425A-8EB8-D426CC7B7303}"/>
              </a:ext>
            </a:extLst>
          </p:cNvPr>
          <p:cNvSpPr/>
          <p:nvPr/>
        </p:nvSpPr>
        <p:spPr>
          <a:xfrm>
            <a:off x="1784352" y="4817806"/>
            <a:ext cx="127899" cy="255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79FB2B-0384-42CF-A3A7-F4A0E7BA823C}"/>
              </a:ext>
            </a:extLst>
          </p:cNvPr>
          <p:cNvGrpSpPr/>
          <p:nvPr/>
        </p:nvGrpSpPr>
        <p:grpSpPr>
          <a:xfrm>
            <a:off x="3569556" y="4291735"/>
            <a:ext cx="2175501" cy="1297668"/>
            <a:chOff x="3569556" y="4463863"/>
            <a:chExt cx="2175501" cy="1297668"/>
          </a:xfrm>
        </p:grpSpPr>
        <p:pic>
          <p:nvPicPr>
            <p:cNvPr id="14" name="Picture 13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387C4A5F-181C-42A7-99EF-F9F2BDF77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6" y="4941972"/>
              <a:ext cx="819559" cy="81955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EC55D3-6D97-4BF3-A32C-D246E3BAC8FD}"/>
                </a:ext>
              </a:extLst>
            </p:cNvPr>
            <p:cNvSpPr txBox="1"/>
            <p:nvPr/>
          </p:nvSpPr>
          <p:spPr>
            <a:xfrm>
              <a:off x="4652707" y="4463863"/>
              <a:ext cx="10923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Gateway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Device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3CB4E9-A4C3-4BE1-B6DD-7D25370CCD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2776" y="4877877"/>
              <a:ext cx="457036" cy="37922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1EF5B81-054C-4CEB-8145-F2550CAA928A}"/>
              </a:ext>
            </a:extLst>
          </p:cNvPr>
          <p:cNvSpPr txBox="1"/>
          <p:nvPr/>
        </p:nvSpPr>
        <p:spPr>
          <a:xfrm>
            <a:off x="3017499" y="1518454"/>
            <a:ext cx="531158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Data Communicator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Reliable high-throughput data transmission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2EE511-9547-4C56-A8FB-47E1E695A3BF}"/>
              </a:ext>
            </a:extLst>
          </p:cNvPr>
          <p:cNvGrpSpPr/>
          <p:nvPr/>
        </p:nvGrpSpPr>
        <p:grpSpPr>
          <a:xfrm>
            <a:off x="1419822" y="4583540"/>
            <a:ext cx="729059" cy="724169"/>
            <a:chOff x="2830072" y="4603492"/>
            <a:chExt cx="729059" cy="724169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0003E9F8-0F58-4279-955C-787240598392}"/>
                </a:ext>
              </a:extLst>
            </p:cNvPr>
            <p:cNvSpPr/>
            <p:nvPr/>
          </p:nvSpPr>
          <p:spPr>
            <a:xfrm rot="3371794">
              <a:off x="2948076" y="4717386"/>
              <a:ext cx="493051" cy="496381"/>
            </a:xfrm>
            <a:prstGeom prst="arc">
              <a:avLst>
                <a:gd name="adj1" fmla="val 16200000"/>
                <a:gd name="adj2" fmla="val 2016224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4CC63D07-4EF3-4593-9778-23862D05526C}"/>
                </a:ext>
              </a:extLst>
            </p:cNvPr>
            <p:cNvSpPr/>
            <p:nvPr/>
          </p:nvSpPr>
          <p:spPr>
            <a:xfrm rot="3371794">
              <a:off x="2832517" y="4601047"/>
              <a:ext cx="724169" cy="729059"/>
            </a:xfrm>
            <a:prstGeom prst="arc">
              <a:avLst>
                <a:gd name="adj1" fmla="val 16200000"/>
                <a:gd name="adj2" fmla="val 2016224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43F5D7C-F2A3-4B41-9EF3-ADC5195CE7B5}"/>
              </a:ext>
            </a:extLst>
          </p:cNvPr>
          <p:cNvSpPr/>
          <p:nvPr/>
        </p:nvSpPr>
        <p:spPr>
          <a:xfrm>
            <a:off x="1780545" y="4580427"/>
            <a:ext cx="433026" cy="140208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BD6208-0272-4F5E-B213-265BE8EB0A9E}"/>
              </a:ext>
            </a:extLst>
          </p:cNvPr>
          <p:cNvSpPr/>
          <p:nvPr/>
        </p:nvSpPr>
        <p:spPr>
          <a:xfrm>
            <a:off x="2213571" y="4580427"/>
            <a:ext cx="433027" cy="140208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repeatCount="indefinite" accel="52000" decel="48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-4.81481E-6 L 0.20278 -0.00393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8BAA8-38B3-4032-9597-B96ED421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err="1"/>
              <a:t>EleTrack’s</a:t>
            </a:r>
            <a:r>
              <a:rPr lang="en-US" sz="3800" dirty="0"/>
              <a:t> Ultra-low Power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1BC6E-CD96-49E0-B773-A51D5457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C711D-5C94-4C5A-8397-0385CC3EE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4D00C-7C76-45D2-A26C-28B8EAA1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https://media.digikey.com/Photos/Bosch%20Sensortec/MFG_BST-BMP280-DS001-12.jpg">
            <a:extLst>
              <a:ext uri="{FF2B5EF4-FFF2-40B4-BE49-F238E27FC236}">
                <a16:creationId xmlns:a16="http://schemas.microsoft.com/office/drawing/2014/main" id="{CA70F371-36FE-46B5-97F2-20B1C116E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t="16902" r="9653" b="17257"/>
          <a:stretch/>
        </p:blipFill>
        <p:spPr bwMode="auto">
          <a:xfrm>
            <a:off x="648253" y="1863114"/>
            <a:ext cx="1681483" cy="13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8726F2-B1EF-4DC6-8E50-62A72A04C02F}"/>
              </a:ext>
            </a:extLst>
          </p:cNvPr>
          <p:cNvSpPr txBox="1"/>
          <p:nvPr/>
        </p:nvSpPr>
        <p:spPr>
          <a:xfrm>
            <a:off x="644852" y="3344849"/>
            <a:ext cx="1688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Barometer 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(5µA @5Hz)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5E2960-2A84-4F4C-A960-6E25D9A6565F}"/>
              </a:ext>
            </a:extLst>
          </p:cNvPr>
          <p:cNvGrpSpPr/>
          <p:nvPr/>
        </p:nvGrpSpPr>
        <p:grpSpPr>
          <a:xfrm>
            <a:off x="2553514" y="1689811"/>
            <a:ext cx="2967768" cy="2868778"/>
            <a:chOff x="2257624" y="1981200"/>
            <a:chExt cx="2967768" cy="2868778"/>
          </a:xfrm>
        </p:grpSpPr>
        <p:pic>
          <p:nvPicPr>
            <p:cNvPr id="1028" name="Picture 4" descr="https://cdn.itead.cc/media/catalog/product/i/m/im130918001_8.jpg">
              <a:extLst>
                <a:ext uri="{FF2B5EF4-FFF2-40B4-BE49-F238E27FC236}">
                  <a16:creationId xmlns:a16="http://schemas.microsoft.com/office/drawing/2014/main" id="{3FA900EE-C1F5-4D00-98A3-76D614146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4" t="8495" r="6554" b="11203"/>
            <a:stretch/>
          </p:blipFill>
          <p:spPr bwMode="auto">
            <a:xfrm>
              <a:off x="3149600" y="1981200"/>
              <a:ext cx="1756137" cy="166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8689E8-6174-4A79-9BF2-FC670FABBD30}"/>
                    </a:ext>
                  </a:extLst>
                </p:cNvPr>
                <p:cNvSpPr txBox="1"/>
                <p:nvPr/>
              </p:nvSpPr>
              <p:spPr>
                <a:xfrm>
                  <a:off x="3015363" y="3649649"/>
                  <a:ext cx="2210029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Magnetometer </a:t>
                  </a:r>
                </a:p>
                <a:p>
                  <a:pPr algn="ctr"/>
                  <a:r>
                    <a:rPr lang="en-US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(255µA @5Hz)</a:t>
                  </a:r>
                  <a:br>
                    <a:rPr lang="en-US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</a:rPr>
                    <a:t>50 times more</a:t>
                  </a:r>
                  <a:endPara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8689E8-6174-4A79-9BF2-FC670FABBD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5363" y="3649649"/>
                  <a:ext cx="2210029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2204" t="-4061" r="-3581" b="-10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2C4D316-8525-48DC-BDCF-4011A2C2A32C}"/>
                </a:ext>
              </a:extLst>
            </p:cNvPr>
            <p:cNvSpPr/>
            <p:nvPr/>
          </p:nvSpPr>
          <p:spPr>
            <a:xfrm>
              <a:off x="2257624" y="2539071"/>
              <a:ext cx="580410" cy="365126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341836-9F89-46EC-B7E5-408839A31E2E}"/>
              </a:ext>
            </a:extLst>
          </p:cNvPr>
          <p:cNvGrpSpPr/>
          <p:nvPr/>
        </p:nvGrpSpPr>
        <p:grpSpPr>
          <a:xfrm>
            <a:off x="5633300" y="1403292"/>
            <a:ext cx="2776355" cy="3141886"/>
            <a:chOff x="5454597" y="1708092"/>
            <a:chExt cx="2776355" cy="3141886"/>
          </a:xfrm>
        </p:grpSpPr>
        <p:pic>
          <p:nvPicPr>
            <p:cNvPr id="1030" name="Picture 6" descr="https://gr33nonline.files.wordpress.com/2015/12/xbee-s6b.jpg">
              <a:extLst>
                <a:ext uri="{FF2B5EF4-FFF2-40B4-BE49-F238E27FC236}">
                  <a16:creationId xmlns:a16="http://schemas.microsoft.com/office/drawing/2014/main" id="{A3271D32-713B-453C-BBFD-BC624978C3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9" r="9550"/>
            <a:stretch/>
          </p:blipFill>
          <p:spPr bwMode="auto">
            <a:xfrm>
              <a:off x="6298136" y="1708092"/>
              <a:ext cx="1655601" cy="1941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6D4B202-CF94-40F8-944A-A265DD622A26}"/>
                    </a:ext>
                  </a:extLst>
                </p:cNvPr>
                <p:cNvSpPr txBox="1"/>
                <p:nvPr/>
              </p:nvSpPr>
              <p:spPr>
                <a:xfrm>
                  <a:off x="6020923" y="3649649"/>
                  <a:ext cx="2210029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Radio Tx</a:t>
                  </a:r>
                </a:p>
                <a:p>
                  <a:pPr algn="ctr"/>
                  <a:r>
                    <a:rPr lang="en-US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(9.1mA)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</a:rPr>
                    <a:t>35 times more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6D4B202-CF94-40F8-944A-A265DD622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0923" y="3649649"/>
                  <a:ext cx="2210029" cy="1200329"/>
                </a:xfrm>
                <a:prstGeom prst="rect">
                  <a:avLst/>
                </a:prstGeom>
                <a:blipFill>
                  <a:blip r:embed="rId7"/>
                  <a:stretch>
                    <a:fillRect t="-4061" r="-3581" b="-10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AE9EB39C-7995-4406-BD03-075DAB9401AA}"/>
                </a:ext>
              </a:extLst>
            </p:cNvPr>
            <p:cNvSpPr/>
            <p:nvPr/>
          </p:nvSpPr>
          <p:spPr>
            <a:xfrm>
              <a:off x="5454597" y="2539071"/>
              <a:ext cx="580410" cy="365126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085ED8-2C6D-43BB-810D-D7A6B9DAA1ED}"/>
              </a:ext>
            </a:extLst>
          </p:cNvPr>
          <p:cNvSpPr txBox="1"/>
          <p:nvPr/>
        </p:nvSpPr>
        <p:spPr>
          <a:xfrm>
            <a:off x="644852" y="4733994"/>
            <a:ext cx="7721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“Sensor-assisted aggressive duty cycling”</a:t>
            </a:r>
          </a:p>
          <a:p>
            <a:pPr marL="457200" indent="-346075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low-power components to actuate high-power components, only when required.</a:t>
            </a:r>
          </a:p>
        </p:txBody>
      </p:sp>
    </p:spTree>
    <p:extLst>
      <p:ext uri="{BB962C8B-B14F-4D97-AF65-F5344CB8AC3E}">
        <p14:creationId xmlns:p14="http://schemas.microsoft.com/office/powerpoint/2010/main" val="4505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82CA-1483-4537-B84A-525F6F58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49972-CE9C-460A-A575-DF1CD273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2DF0C-AC74-4EEA-9190-DFE020C3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B62C05-E7CA-4A54-B3F5-2AF87A18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C51447-3B33-4A61-91B7-4F34A237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6" y="1596762"/>
            <a:ext cx="3219328" cy="1956930"/>
          </a:xfrm>
          <a:prstGeom prst="rect">
            <a:avLst/>
          </a:prstGeom>
        </p:spPr>
      </p:pic>
      <p:pic>
        <p:nvPicPr>
          <p:cNvPr id="10" name="Picture 9" descr="A view of a city at night&#10;&#10;Description generated with very high confidence">
            <a:extLst>
              <a:ext uri="{FF2B5EF4-FFF2-40B4-BE49-F238E27FC236}">
                <a16:creationId xmlns:a16="http://schemas.microsoft.com/office/drawing/2014/main" id="{7B6118CE-9EB6-437E-94EE-DB5DFCE1F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2" y="1442501"/>
            <a:ext cx="4050922" cy="303819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F695CD-9F4E-43E2-A28A-C9B63DEE967A}"/>
              </a:ext>
            </a:extLst>
          </p:cNvPr>
          <p:cNvGrpSpPr/>
          <p:nvPr/>
        </p:nvGrpSpPr>
        <p:grpSpPr>
          <a:xfrm>
            <a:off x="853586" y="4076151"/>
            <a:ext cx="4425313" cy="2127076"/>
            <a:chOff x="853586" y="4076151"/>
            <a:chExt cx="4425313" cy="2127076"/>
          </a:xfrm>
        </p:grpSpPr>
        <p:pic>
          <p:nvPicPr>
            <p:cNvPr id="2058" name="Picture 10" descr="https://upload.wikimedia.org/wikipedia/commons/thumb/f/f2/MUTCD_D9-6.svg/1200px-MUTCD_D9-6.svg.png">
              <a:extLst>
                <a:ext uri="{FF2B5EF4-FFF2-40B4-BE49-F238E27FC236}">
                  <a16:creationId xmlns:a16="http://schemas.microsoft.com/office/drawing/2014/main" id="{B17830B5-AE21-46C9-AA13-703ED73AE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91" y="5309419"/>
              <a:ext cx="893808" cy="89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www.strucon.co.in/images/userFiles/Low%20Rise%20Building%20at%20Bagasara.jpg">
              <a:extLst>
                <a:ext uri="{FF2B5EF4-FFF2-40B4-BE49-F238E27FC236}">
                  <a16:creationId xmlns:a16="http://schemas.microsoft.com/office/drawing/2014/main" id="{0A2E26E3-883A-4C54-9356-1B217672D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586" y="4076151"/>
              <a:ext cx="3198611" cy="212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609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Start_201802101033109357_80ca4b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3147581" y="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3141520" y="-1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pic>
        <p:nvPicPr>
          <p:cNvPr id="1030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86A13F7A-3C9E-400A-94C5-32CB9E2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1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D5AEC-1392-4B07-9768-74AFC3AB117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pic>
        <p:nvPicPr>
          <p:cNvPr id="1034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5EA30D1A-8963-45F1-9DD1-2426B61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9167" y="1591194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6C0613-192F-42A3-AEF1-9024B10DAB56}"/>
              </a:ext>
            </a:extLst>
          </p:cNvPr>
          <p:cNvSpPr/>
          <p:nvPr/>
        </p:nvSpPr>
        <p:spPr>
          <a:xfrm>
            <a:off x="5984303" y="-4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</p:spTree>
    <p:extLst>
      <p:ext uri="{BB962C8B-B14F-4D97-AF65-F5344CB8AC3E}">
        <p14:creationId xmlns:p14="http://schemas.microsoft.com/office/powerpoint/2010/main" val="389355434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1010331074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3147581" y="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3141520" y="-1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pic>
        <p:nvPicPr>
          <p:cNvPr id="1030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86A13F7A-3C9E-400A-94C5-32CB9E2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1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D5AEC-1392-4B07-9768-74AFC3AB117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pic>
        <p:nvPicPr>
          <p:cNvPr id="1034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5EA30D1A-8963-45F1-9DD1-2426B61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9167" y="1591194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6C0613-192F-42A3-AEF1-9024B10DAB56}"/>
              </a:ext>
            </a:extLst>
          </p:cNvPr>
          <p:cNvSpPr/>
          <p:nvPr/>
        </p:nvSpPr>
        <p:spPr>
          <a:xfrm>
            <a:off x="5984303" y="-4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  <p:pic>
        <p:nvPicPr>
          <p:cNvPr id="7" name="PPTIndicator201802101033109537">
            <a:extLst>
              <a:ext uri="{FF2B5EF4-FFF2-40B4-BE49-F238E27FC236}">
                <a16:creationId xmlns:a16="http://schemas.microsoft.com/office/drawing/2014/main" id="{11EE700F-5B7D-46DD-88B4-18029E1881F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2632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399432 0 -0.1399432 0 -0.2798865 0 E" pathEditMode="relative" ptsTypes="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End_201802101033109367_c2fb2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22</a:t>
            </a:fld>
            <a:endParaRPr lang="en-US"/>
          </a:p>
        </p:txBody>
      </p:sp>
      <p:pic>
        <p:nvPicPr>
          <p:cNvPr id="1030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86A13F7A-3C9E-400A-94C5-32CB9E2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D5AEC-1392-4B07-9768-74AFC3AB117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F133B-9489-4E6A-A1CB-C05987C70B3D}"/>
              </a:ext>
            </a:extLst>
          </p:cNvPr>
          <p:cNvSpPr txBox="1"/>
          <p:nvPr/>
        </p:nvSpPr>
        <p:spPr>
          <a:xfrm>
            <a:off x="822961" y="186903"/>
            <a:ext cx="67135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Straight-forward approach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absolute pressure values from the barometer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Doesn’t work in practice!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9153C45-A531-4C6C-9CEE-816F984F5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775" y="1626668"/>
            <a:ext cx="8094465" cy="2987713"/>
          </a:xfrm>
          <a:prstGeom prst="rect">
            <a:avLst/>
          </a:prstGeom>
        </p:spPr>
      </p:pic>
      <p:sp>
        <p:nvSpPr>
          <p:cNvPr id="8" name="White Fill">
            <a:extLst>
              <a:ext uri="{FF2B5EF4-FFF2-40B4-BE49-F238E27FC236}">
                <a16:creationId xmlns:a16="http://schemas.microsoft.com/office/drawing/2014/main" id="{C133786C-D3C6-4DB9-A876-EDE571F6B32C}"/>
              </a:ext>
            </a:extLst>
          </p:cNvPr>
          <p:cNvSpPr/>
          <p:nvPr/>
        </p:nvSpPr>
        <p:spPr>
          <a:xfrm>
            <a:off x="4599707" y="1576382"/>
            <a:ext cx="4274009" cy="304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557C26-5AEA-4336-9F6D-85B67D9C4F3B}"/>
              </a:ext>
            </a:extLst>
          </p:cNvPr>
          <p:cNvGrpSpPr/>
          <p:nvPr/>
        </p:nvGrpSpPr>
        <p:grpSpPr>
          <a:xfrm>
            <a:off x="4597400" y="2098063"/>
            <a:ext cx="3509219" cy="2138346"/>
            <a:chOff x="4597400" y="1970467"/>
            <a:chExt cx="3509219" cy="213834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C29C822-7559-4CAD-BF5A-3333B0B65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7400" y="1970467"/>
              <a:ext cx="722054" cy="892113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5C3F0B-07DB-45FD-ACCC-19BBDF482585}"/>
                </a:ext>
              </a:extLst>
            </p:cNvPr>
            <p:cNvSpPr txBox="1"/>
            <p:nvPr/>
          </p:nvSpPr>
          <p:spPr>
            <a:xfrm>
              <a:off x="5453842" y="3462482"/>
              <a:ext cx="2652777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Semi-diurnal atmospheric </a:t>
              </a:r>
            </a:p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pressure tide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12B029C-2941-4F65-AE8D-A9AF6C8A52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88231" y="2628900"/>
              <a:ext cx="1248409" cy="83312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05F8524-24B6-4638-A2FA-E8B639BB4CAA}"/>
              </a:ext>
            </a:extLst>
          </p:cNvPr>
          <p:cNvSpPr txBox="1"/>
          <p:nvPr/>
        </p:nvSpPr>
        <p:spPr>
          <a:xfrm>
            <a:off x="822961" y="4733955"/>
            <a:ext cx="7955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However, because this is just a drift,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Pressure difference for a journey remains the same.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Pressure differences for equal and opposite journeys are equal and opposite.</a:t>
            </a:r>
          </a:p>
        </p:txBody>
      </p:sp>
      <p:grpSp>
        <p:nvGrpSpPr>
          <p:cNvPr id="7" name="Highlight Rectangles">
            <a:extLst>
              <a:ext uri="{FF2B5EF4-FFF2-40B4-BE49-F238E27FC236}">
                <a16:creationId xmlns:a16="http://schemas.microsoft.com/office/drawing/2014/main" id="{D486B614-A993-4AA9-89C3-FF79710C3D66}"/>
              </a:ext>
            </a:extLst>
          </p:cNvPr>
          <p:cNvGrpSpPr/>
          <p:nvPr/>
        </p:nvGrpSpPr>
        <p:grpSpPr>
          <a:xfrm>
            <a:off x="2652364" y="2743516"/>
            <a:ext cx="5929882" cy="1218096"/>
            <a:chOff x="2652364" y="2743516"/>
            <a:chExt cx="5929882" cy="12180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3BFF78F-5D8E-4C23-8C01-58F83C2C7C06}"/>
                </a:ext>
              </a:extLst>
            </p:cNvPr>
            <p:cNvSpPr/>
            <p:nvPr/>
          </p:nvSpPr>
          <p:spPr>
            <a:xfrm>
              <a:off x="2652364" y="3660503"/>
              <a:ext cx="255270" cy="301109"/>
            </a:xfrm>
            <a:prstGeom prst="roundRect">
              <a:avLst/>
            </a:prstGeom>
            <a:solidFill>
              <a:srgbClr val="FFC000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7BB54BF-4F47-4D1D-9189-AFF949585827}"/>
                </a:ext>
              </a:extLst>
            </p:cNvPr>
            <p:cNvSpPr/>
            <p:nvPr/>
          </p:nvSpPr>
          <p:spPr>
            <a:xfrm>
              <a:off x="8326976" y="2743516"/>
              <a:ext cx="255270" cy="301109"/>
            </a:xfrm>
            <a:prstGeom prst="roundRect">
              <a:avLst/>
            </a:prstGeom>
            <a:solidFill>
              <a:srgbClr val="FFC000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9BE700-04CA-4F0F-B803-09D95400CE36}"/>
              </a:ext>
            </a:extLst>
          </p:cNvPr>
          <p:cNvGrpSpPr/>
          <p:nvPr/>
        </p:nvGrpSpPr>
        <p:grpSpPr>
          <a:xfrm>
            <a:off x="2652364" y="3556597"/>
            <a:ext cx="520096" cy="405015"/>
            <a:chOff x="2652364" y="3429001"/>
            <a:chExt cx="520096" cy="405015"/>
          </a:xfrm>
          <a:noFill/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751BC4-B3D8-4A57-8C65-92C7947BED60}"/>
                </a:ext>
              </a:extLst>
            </p:cNvPr>
            <p:cNvSpPr txBox="1"/>
            <p:nvPr/>
          </p:nvSpPr>
          <p:spPr>
            <a:xfrm>
              <a:off x="2652364" y="3532907"/>
              <a:ext cx="255270" cy="301109"/>
            </a:xfrm>
            <a:prstGeom prst="round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E85C0EB-F19E-4652-B135-5D5213DD0B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1644" y="3429001"/>
              <a:ext cx="240816" cy="254460"/>
            </a:xfrm>
            <a:prstGeom prst="straightConnector1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B3868-6002-4B6C-88C3-8041FF3EF68F}"/>
              </a:ext>
            </a:extLst>
          </p:cNvPr>
          <p:cNvGrpSpPr/>
          <p:nvPr/>
        </p:nvGrpSpPr>
        <p:grpSpPr>
          <a:xfrm>
            <a:off x="3763487" y="3589616"/>
            <a:ext cx="567918" cy="404327"/>
            <a:chOff x="3763487" y="3462020"/>
            <a:chExt cx="567918" cy="40432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4B85C8-BFCC-4E47-BAFA-8B2CC824A113}"/>
                </a:ext>
              </a:extLst>
            </p:cNvPr>
            <p:cNvSpPr txBox="1"/>
            <p:nvPr/>
          </p:nvSpPr>
          <p:spPr>
            <a:xfrm>
              <a:off x="4076135" y="3565238"/>
              <a:ext cx="255270" cy="301109"/>
            </a:xfrm>
            <a:prstGeom prst="roundRect">
              <a:avLst/>
            </a:prstGeom>
            <a:ln>
              <a:solidFill>
                <a:srgbClr val="C0001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10"/>
                  </a:solidFill>
                </a:rPr>
                <a:t>B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1D2071E-4933-46CA-A89B-2BC801DFD5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63487" y="3462020"/>
              <a:ext cx="266363" cy="175261"/>
            </a:xfrm>
            <a:prstGeom prst="straightConnector1">
              <a:avLst/>
            </a:prstGeom>
            <a:ln>
              <a:solidFill>
                <a:srgbClr val="C0001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B0C237-56D5-4EA2-8055-014523C914CF}"/>
              </a:ext>
            </a:extLst>
          </p:cNvPr>
          <p:cNvGrpSpPr/>
          <p:nvPr/>
        </p:nvGrpSpPr>
        <p:grpSpPr>
          <a:xfrm>
            <a:off x="6875483" y="2715509"/>
            <a:ext cx="520096" cy="405015"/>
            <a:chOff x="2652364" y="3429001"/>
            <a:chExt cx="520096" cy="40501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F397CF-22F6-4882-AB8E-C78C0EA3F0C0}"/>
                </a:ext>
              </a:extLst>
            </p:cNvPr>
            <p:cNvSpPr txBox="1"/>
            <p:nvPr/>
          </p:nvSpPr>
          <p:spPr>
            <a:xfrm>
              <a:off x="2652364" y="3532907"/>
              <a:ext cx="255270" cy="301109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A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7871058-E277-4CFE-A0AF-42FAF767E9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1644" y="3429001"/>
              <a:ext cx="240816" cy="25446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1FEDA4-B73A-48FA-9D7A-F5EC4F8C99FD}"/>
              </a:ext>
            </a:extLst>
          </p:cNvPr>
          <p:cNvGrpSpPr/>
          <p:nvPr/>
        </p:nvGrpSpPr>
        <p:grpSpPr>
          <a:xfrm>
            <a:off x="8014486" y="2640575"/>
            <a:ext cx="567918" cy="404327"/>
            <a:chOff x="3763487" y="3462020"/>
            <a:chExt cx="567918" cy="404327"/>
          </a:xfrm>
          <a:noFill/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4B36756-EC86-4EC7-9805-C00AF1ACF3E7}"/>
                </a:ext>
              </a:extLst>
            </p:cNvPr>
            <p:cNvSpPr txBox="1"/>
            <p:nvPr/>
          </p:nvSpPr>
          <p:spPr>
            <a:xfrm>
              <a:off x="4076135" y="3565238"/>
              <a:ext cx="255270" cy="301109"/>
            </a:xfrm>
            <a:prstGeom prst="roundRect">
              <a:avLst/>
            </a:prstGeom>
            <a:grpFill/>
            <a:ln>
              <a:solidFill>
                <a:srgbClr val="C0001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10"/>
                  </a:solidFill>
                </a:rPr>
                <a:t>B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52FB6BE-562B-4732-8ABB-9C346E6F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63487" y="3462020"/>
              <a:ext cx="266363" cy="175261"/>
            </a:xfrm>
            <a:prstGeom prst="straightConnector1">
              <a:avLst/>
            </a:prstGeom>
            <a:grpFill/>
            <a:ln>
              <a:solidFill>
                <a:srgbClr val="C0001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Building Levels">
            <a:extLst>
              <a:ext uri="{FF2B5EF4-FFF2-40B4-BE49-F238E27FC236}">
                <a16:creationId xmlns:a16="http://schemas.microsoft.com/office/drawing/2014/main" id="{8296B6DB-D688-4A26-951A-4BD2205576DE}"/>
              </a:ext>
            </a:extLst>
          </p:cNvPr>
          <p:cNvGrpSpPr/>
          <p:nvPr/>
        </p:nvGrpSpPr>
        <p:grpSpPr>
          <a:xfrm>
            <a:off x="1273215" y="2079735"/>
            <a:ext cx="1566365" cy="1349265"/>
            <a:chOff x="1273215" y="2079735"/>
            <a:chExt cx="1566365" cy="13492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6BAA2C-070F-44DB-8F1B-5E589989F98E}"/>
                </a:ext>
              </a:extLst>
            </p:cNvPr>
            <p:cNvSpPr txBox="1"/>
            <p:nvPr/>
          </p:nvSpPr>
          <p:spPr>
            <a:xfrm>
              <a:off x="1363779" y="2079735"/>
              <a:ext cx="14095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Building Levels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3599AE3-334E-4E40-9FE7-AD75510A74A2}"/>
                </a:ext>
              </a:extLst>
            </p:cNvPr>
            <p:cNvCxnSpPr/>
            <p:nvPr/>
          </p:nvCxnSpPr>
          <p:spPr>
            <a:xfrm flipH="1">
              <a:off x="1273215" y="2417865"/>
              <a:ext cx="393539" cy="3376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6E9A8EA-F229-4EC9-A78B-C31F1F0F9B1A}"/>
                </a:ext>
              </a:extLst>
            </p:cNvPr>
            <p:cNvCxnSpPr/>
            <p:nvPr/>
          </p:nvCxnSpPr>
          <p:spPr>
            <a:xfrm flipH="1">
              <a:off x="1606421" y="2418289"/>
              <a:ext cx="349379" cy="10107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341AF2-4975-427C-A1AA-F64F70DD1A1D}"/>
                </a:ext>
              </a:extLst>
            </p:cNvPr>
            <p:cNvCxnSpPr/>
            <p:nvPr/>
          </p:nvCxnSpPr>
          <p:spPr>
            <a:xfrm>
              <a:off x="2404098" y="2411571"/>
              <a:ext cx="435482" cy="6330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35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0.50834 0.000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  <p:bldP spid="8" grpId="1" animBg="1"/>
      <p:bldP spid="2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19391-8F80-4AA2-A60A-73C64FB35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451BA-2B76-436B-B4B5-21FB45DBB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BD198-40AA-4959-BC26-9429066C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C59896B-DCF6-4371-B895-5ADB07D7F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9d12dd8-3cf2-420e-badd-cb1aaf128880">
            <a:extLst>
              <a:ext uri="{FF2B5EF4-FFF2-40B4-BE49-F238E27FC236}">
                <a16:creationId xmlns:a16="http://schemas.microsoft.com/office/drawing/2014/main" id="{82DD500E-C283-4B28-91F2-E3871986F279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458F0-06A3-4EE2-A706-2D322A6CBEA1}"/>
              </a:ext>
            </a:extLst>
          </p:cNvPr>
          <p:cNvSpPr txBox="1"/>
          <p:nvPr/>
        </p:nvSpPr>
        <p:spPr>
          <a:xfrm>
            <a:off x="822961" y="186903"/>
            <a:ext cx="8182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Key Insight</a:t>
            </a:r>
          </a:p>
          <a:p>
            <a:r>
              <a:rPr lang="en-US" sz="2400" dirty="0">
                <a:solidFill>
                  <a:srgbClr val="0070C0"/>
                </a:solidFill>
              </a:rPr>
              <a:t>Tracking Delta =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Cumulative sum of journey pressure differences then, </a:t>
            </a:r>
            <a:r>
              <a:rPr lang="en-US" sz="2400" dirty="0">
                <a:solidFill>
                  <a:schemeClr val="accent1"/>
                </a:solidFill>
              </a:rPr>
              <a:t>tracking delta at a given level would be </a:t>
            </a:r>
            <a:r>
              <a:rPr lang="en-US" sz="2400" i="1" dirty="0">
                <a:solidFill>
                  <a:schemeClr val="accent1"/>
                </a:solidFill>
              </a:rPr>
              <a:t>similar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200715-4472-4BDD-8F8D-790E769FD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663" y="1469254"/>
            <a:ext cx="4723474" cy="3416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C0039A-882B-4145-9354-DBA87F3346B5}"/>
              </a:ext>
            </a:extLst>
          </p:cNvPr>
          <p:cNvSpPr txBox="1"/>
          <p:nvPr/>
        </p:nvSpPr>
        <p:spPr>
          <a:xfrm>
            <a:off x="782321" y="5033509"/>
            <a:ext cx="784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each level, the tracking delta cluster together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Clusters of tracking delta are well-separated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Due to every building having a finite floor separation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7FB71E-B5DE-4121-8C1E-F7280C62C586}"/>
                  </a:ext>
                </a:extLst>
              </p:cNvPr>
              <p:cNvSpPr txBox="1"/>
              <p:nvPr/>
            </p:nvSpPr>
            <p:spPr>
              <a:xfrm>
                <a:off x="5562137" y="2052320"/>
                <a:ext cx="33481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Min. cluster separation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min. floor separation</a:t>
                </a:r>
                <a:br>
                  <a:rPr lang="en-US" sz="2400" dirty="0">
                    <a:solidFill>
                      <a:srgbClr val="FF0000"/>
                    </a:solidFill>
                  </a:rPr>
                </a:br>
                <a:r>
                  <a:rPr lang="en-US" sz="2400" dirty="0">
                    <a:solidFill>
                      <a:srgbClr val="FF0000"/>
                    </a:solidFill>
                  </a:rPr>
                  <a:t>(7ft or 26Pa)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7FB71E-B5DE-4121-8C1E-F7280C62C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137" y="2052320"/>
                <a:ext cx="3348183" cy="1200329"/>
              </a:xfrm>
              <a:prstGeom prst="rect">
                <a:avLst/>
              </a:prstGeom>
              <a:blipFill>
                <a:blip r:embed="rId6"/>
                <a:stretch>
                  <a:fillRect l="-2727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0C7B98-88B9-4CF6-A0F6-E4305BD9CA8A}"/>
              </a:ext>
            </a:extLst>
          </p:cNvPr>
          <p:cNvCxnSpPr>
            <a:cxnSpLocks/>
          </p:cNvCxnSpPr>
          <p:nvPr/>
        </p:nvCxnSpPr>
        <p:spPr>
          <a:xfrm>
            <a:off x="4780344" y="3733800"/>
            <a:ext cx="0" cy="61531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168900-4E3D-46D5-B796-C0B69B44425B}"/>
              </a:ext>
            </a:extLst>
          </p:cNvPr>
          <p:cNvCxnSpPr/>
          <p:nvPr/>
        </p:nvCxnSpPr>
        <p:spPr>
          <a:xfrm flipH="1">
            <a:off x="4869180" y="3252649"/>
            <a:ext cx="1432560" cy="7630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2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Start_201802091331159349_1bfc2f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8BA3E-5822-4A44-AD87-EF6C73EC0CCF}"/>
              </a:ext>
            </a:extLst>
          </p:cNvPr>
          <p:cNvSpPr txBox="1"/>
          <p:nvPr/>
        </p:nvSpPr>
        <p:spPr>
          <a:xfrm>
            <a:off x="955964" y="966355"/>
            <a:ext cx="767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Start: Elevator is at the level of the gateway (Level 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34CBA-198B-439C-B65F-F5C2E759B9C3}"/>
              </a:ext>
            </a:extLst>
          </p:cNvPr>
          <p:cNvSpPr txBox="1"/>
          <p:nvPr/>
        </p:nvSpPr>
        <p:spPr>
          <a:xfrm>
            <a:off x="3055584" y="1992029"/>
            <a:ext cx="2802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= </a:t>
            </a:r>
            <a:r>
              <a:rPr lang="en-US" sz="2400" dirty="0">
                <a:solidFill>
                  <a:srgbClr val="FF0000"/>
                </a:solidFill>
              </a:rPr>
              <a:t>0 Pa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104393"/>
              </p:ext>
            </p:extLst>
          </p:nvPr>
        </p:nvGraphicFramePr>
        <p:xfrm>
          <a:off x="1215739" y="2665995"/>
          <a:ext cx="5002181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34371A-9472-4094-9B52-56EEC192A186}"/>
              </a:ext>
            </a:extLst>
          </p:cNvPr>
          <p:cNvCxnSpPr/>
          <p:nvPr/>
        </p:nvCxnSpPr>
        <p:spPr>
          <a:xfrm>
            <a:off x="6981912" y="5349732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2E385E-29B2-433D-940C-04F492B35F06}"/>
              </a:ext>
            </a:extLst>
          </p:cNvPr>
          <p:cNvCxnSpPr/>
          <p:nvPr/>
        </p:nvCxnSpPr>
        <p:spPr>
          <a:xfrm>
            <a:off x="6981912" y="4607834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740D9F-03E8-43FE-AA19-405B49813EEE}"/>
              </a:ext>
            </a:extLst>
          </p:cNvPr>
          <p:cNvCxnSpPr/>
          <p:nvPr/>
        </p:nvCxnSpPr>
        <p:spPr>
          <a:xfrm>
            <a:off x="6981912" y="3863796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4642456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8DFFA5F-1291-4B02-B453-66512DDE228E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238149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0" grpId="0" uiExpand="1" build="p"/>
      <p:bldP spid="11" grpId="0"/>
      <p:bldP spid="63" grpId="0"/>
      <p:bldP spid="64" grpId="0"/>
      <p:bldP spid="65" grpId="0"/>
      <p:bldP spid="67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0913311582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8BA3E-5822-4A44-AD87-EF6C73EC0CCF}"/>
              </a:ext>
            </a:extLst>
          </p:cNvPr>
          <p:cNvSpPr txBox="1"/>
          <p:nvPr/>
        </p:nvSpPr>
        <p:spPr>
          <a:xfrm>
            <a:off x="955964" y="966355"/>
            <a:ext cx="767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at the level of the gateway (Level 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34CBA-198B-439C-B65F-F5C2E759B9C3}"/>
              </a:ext>
            </a:extLst>
          </p:cNvPr>
          <p:cNvSpPr txBox="1">
            <a:spLocks/>
          </p:cNvSpPr>
          <p:nvPr/>
        </p:nvSpPr>
        <p:spPr>
          <a:xfrm>
            <a:off x="3055584" y="1992029"/>
            <a:ext cx="2802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= </a:t>
            </a:r>
            <a:r>
              <a:rPr lang="en-US" sz="2400" dirty="0">
                <a:solidFill>
                  <a:srgbClr val="FF0000"/>
                </a:solidFill>
              </a:rPr>
              <a:t>0 Pa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5739" y="2665995"/>
          <a:ext cx="5002181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</a:tbl>
          </a:graphicData>
        </a:graphic>
      </p:graphicFrame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4642456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F83682-230A-4A9A-9C89-CF6143691B7C}"/>
              </a:ext>
            </a:extLst>
          </p:cNvPr>
          <p:cNvGrpSpPr/>
          <p:nvPr/>
        </p:nvGrpSpPr>
        <p:grpSpPr>
          <a:xfrm>
            <a:off x="6981912" y="5349732"/>
            <a:ext cx="1759447" cy="0"/>
            <a:chOff x="6981912" y="5349732"/>
            <a:chExt cx="1759447" cy="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334371A-9472-4094-9B52-56EEC192A186}"/>
                </a:ext>
              </a:extLst>
            </p:cNvPr>
            <p:cNvCxnSpPr/>
            <p:nvPr/>
          </p:nvCxnSpPr>
          <p:spPr>
            <a:xfrm>
              <a:off x="6981912" y="5349732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978046-D577-42D7-8491-4C8388DD072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5349732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191C87-3469-49EC-8740-2AAD77A48283}"/>
              </a:ext>
            </a:extLst>
          </p:cNvPr>
          <p:cNvGrpSpPr/>
          <p:nvPr/>
        </p:nvGrpSpPr>
        <p:grpSpPr>
          <a:xfrm>
            <a:off x="6981912" y="4607834"/>
            <a:ext cx="1759447" cy="0"/>
            <a:chOff x="6981912" y="4607834"/>
            <a:chExt cx="1759447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2E385E-29B2-433D-940C-04F492B35F06}"/>
                </a:ext>
              </a:extLst>
            </p:cNvPr>
            <p:cNvCxnSpPr/>
            <p:nvPr/>
          </p:nvCxnSpPr>
          <p:spPr>
            <a:xfrm>
              <a:off x="6981912" y="4607834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DC105A8-D630-442C-ACDE-8B48A37E26F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4607834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1A923A-26AC-48E3-99DD-5219A97FD036}"/>
              </a:ext>
            </a:extLst>
          </p:cNvPr>
          <p:cNvGrpSpPr/>
          <p:nvPr/>
        </p:nvGrpSpPr>
        <p:grpSpPr>
          <a:xfrm>
            <a:off x="6981912" y="3863796"/>
            <a:ext cx="1759447" cy="0"/>
            <a:chOff x="6981912" y="3863796"/>
            <a:chExt cx="1759447" cy="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740D9F-03E8-43FE-AA19-405B49813EEE}"/>
                </a:ext>
              </a:extLst>
            </p:cNvPr>
            <p:cNvCxnSpPr/>
            <p:nvPr/>
          </p:nvCxnSpPr>
          <p:spPr>
            <a:xfrm>
              <a:off x="6981912" y="3863796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A648525-78ED-4C9F-9DEF-BFE76307209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3863796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PPTIndicator201802091331159515">
            <a:extLst>
              <a:ext uri="{FF2B5EF4-FFF2-40B4-BE49-F238E27FC236}">
                <a16:creationId xmlns:a16="http://schemas.microsoft.com/office/drawing/2014/main" id="{2F7E1B90-524D-413A-A706-4ADA94C1D13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B6E0833-F142-442A-B628-68063AF66D0B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9291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1089428 0 -0.1089428 0 -0.2178856 E" pathEditMode="relative" ptsTypes="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End_201802091331159359_960f7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820097"/>
              </p:ext>
            </p:extLst>
          </p:nvPr>
        </p:nvGraphicFramePr>
        <p:xfrm>
          <a:off x="1215739" y="2665995"/>
          <a:ext cx="5002181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34371A-9472-4094-9B52-56EEC192A186}"/>
              </a:ext>
            </a:extLst>
          </p:cNvPr>
          <p:cNvCxnSpPr/>
          <p:nvPr/>
        </p:nvCxnSpPr>
        <p:spPr>
          <a:xfrm>
            <a:off x="6981912" y="5349732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2E385E-29B2-433D-940C-04F492B35F06}"/>
              </a:ext>
            </a:extLst>
          </p:cNvPr>
          <p:cNvCxnSpPr/>
          <p:nvPr/>
        </p:nvCxnSpPr>
        <p:spPr>
          <a:xfrm>
            <a:off x="6981912" y="4607834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740D9F-03E8-43FE-AA19-405B49813EEE}"/>
              </a:ext>
            </a:extLst>
          </p:cNvPr>
          <p:cNvCxnSpPr/>
          <p:nvPr/>
        </p:nvCxnSpPr>
        <p:spPr>
          <a:xfrm>
            <a:off x="6981912" y="3863796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3148197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2E2319B-3C92-4485-94BE-D70A45FB3643}"/>
              </a:ext>
            </a:extLst>
          </p:cNvPr>
          <p:cNvSpPr txBox="1"/>
          <p:nvPr/>
        </p:nvSpPr>
        <p:spPr>
          <a:xfrm>
            <a:off x="1102609" y="2004137"/>
            <a:ext cx="745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Journey Delta = </a:t>
            </a:r>
            <a:r>
              <a:rPr lang="en-US" sz="2400" dirty="0">
                <a:solidFill>
                  <a:schemeClr val="accent1"/>
                </a:solidFill>
              </a:rPr>
              <a:t>-70 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Tracking Delta = </a:t>
            </a:r>
            <a:r>
              <a:rPr lang="en-US" sz="2400" dirty="0">
                <a:solidFill>
                  <a:srgbClr val="FF0000"/>
                </a:solidFill>
              </a:rPr>
              <a:t>-70 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F302714-4B62-4EE5-877E-E14FDF040A03}"/>
                  </a:ext>
                </a:extLst>
              </p:cNvPr>
              <p:cNvSpPr/>
              <p:nvPr/>
            </p:nvSpPr>
            <p:spPr>
              <a:xfrm>
                <a:off x="1929495" y="1179139"/>
                <a:ext cx="5495849" cy="46166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4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Min. cluster separation = 26 Pa i.e.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13 Pa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F302714-4B62-4EE5-877E-E14FDF040A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95" y="1179139"/>
                <a:ext cx="5495849" cy="461665"/>
              </a:xfrm>
              <a:prstGeom prst="rect">
                <a:avLst/>
              </a:prstGeom>
              <a:blipFill>
                <a:blip r:embed="rId5"/>
                <a:stretch>
                  <a:fillRect l="-1545" t="-7407" b="-2345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1724972-1851-47D4-B5E8-2F61B1E84B17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5672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Start_201802091336546009_47449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73580"/>
              </p:ext>
            </p:extLst>
          </p:nvPr>
        </p:nvGraphicFramePr>
        <p:xfrm>
          <a:off x="1215739" y="2665995"/>
          <a:ext cx="500218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-70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90420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34371A-9472-4094-9B52-56EEC192A186}"/>
              </a:ext>
            </a:extLst>
          </p:cNvPr>
          <p:cNvCxnSpPr/>
          <p:nvPr/>
        </p:nvCxnSpPr>
        <p:spPr>
          <a:xfrm>
            <a:off x="6981912" y="5349732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2E385E-29B2-433D-940C-04F492B35F06}"/>
              </a:ext>
            </a:extLst>
          </p:cNvPr>
          <p:cNvCxnSpPr/>
          <p:nvPr/>
        </p:nvCxnSpPr>
        <p:spPr>
          <a:xfrm>
            <a:off x="6981912" y="4607834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740D9F-03E8-43FE-AA19-405B49813EEE}"/>
              </a:ext>
            </a:extLst>
          </p:cNvPr>
          <p:cNvCxnSpPr/>
          <p:nvPr/>
        </p:nvCxnSpPr>
        <p:spPr>
          <a:xfrm>
            <a:off x="6981912" y="3863796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3148197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2E2319B-3C92-4485-94BE-D70A45FB3643}"/>
              </a:ext>
            </a:extLst>
          </p:cNvPr>
          <p:cNvSpPr txBox="1"/>
          <p:nvPr/>
        </p:nvSpPr>
        <p:spPr>
          <a:xfrm>
            <a:off x="1102609" y="2004137"/>
            <a:ext cx="745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Journey Delta = </a:t>
            </a:r>
            <a:r>
              <a:rPr lang="en-US" sz="2400" dirty="0">
                <a:solidFill>
                  <a:schemeClr val="accent1"/>
                </a:solidFill>
              </a:rPr>
              <a:t>-70 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Tracking Delta = </a:t>
            </a:r>
            <a:r>
              <a:rPr lang="en-US" sz="2400" dirty="0">
                <a:solidFill>
                  <a:srgbClr val="FF0000"/>
                </a:solidFill>
              </a:rPr>
              <a:t>-70 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CC0E7E6-75C3-46EF-9930-C185441044BB}"/>
                  </a:ext>
                </a:extLst>
              </p:cNvPr>
              <p:cNvSpPr/>
              <p:nvPr/>
            </p:nvSpPr>
            <p:spPr>
              <a:xfrm>
                <a:off x="1929495" y="1179139"/>
                <a:ext cx="5495849" cy="46166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4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Min. cluster separation = 26 Pa i.e.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13 Pa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CC0E7E6-75C3-46EF-9930-C185441044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95" y="1179139"/>
                <a:ext cx="5495849" cy="461665"/>
              </a:xfrm>
              <a:prstGeom prst="rect">
                <a:avLst/>
              </a:prstGeom>
              <a:blipFill>
                <a:blip r:embed="rId5"/>
                <a:stretch>
                  <a:fillRect l="-1545" t="-7407" b="-2345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CA808BE-0916-49C1-83CC-A54619DB3B9A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42883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0913365441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5739" y="2665995"/>
          <a:ext cx="500218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-70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90420"/>
                  </a:ext>
                </a:extLst>
              </a:tr>
            </a:tbl>
          </a:graphicData>
        </a:graphic>
      </p:graphicFrame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3148197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2E2319B-3C92-4485-94BE-D70A45FB3643}"/>
              </a:ext>
            </a:extLst>
          </p:cNvPr>
          <p:cNvSpPr txBox="1"/>
          <p:nvPr/>
        </p:nvSpPr>
        <p:spPr>
          <a:xfrm>
            <a:off x="1102609" y="2004137"/>
            <a:ext cx="745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Journey Delta = </a:t>
            </a:r>
            <a:r>
              <a:rPr lang="en-US" sz="2400" dirty="0">
                <a:solidFill>
                  <a:schemeClr val="accent1"/>
                </a:solidFill>
              </a:rPr>
              <a:t>-70 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Tracking Delta = </a:t>
            </a:r>
            <a:r>
              <a:rPr lang="en-US" sz="2400" dirty="0">
                <a:solidFill>
                  <a:srgbClr val="FF0000"/>
                </a:solidFill>
              </a:rPr>
              <a:t>-70 Pa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59F981-7403-475A-8C5B-727A32CA267E}"/>
              </a:ext>
            </a:extLst>
          </p:cNvPr>
          <p:cNvGrpSpPr/>
          <p:nvPr/>
        </p:nvGrpSpPr>
        <p:grpSpPr>
          <a:xfrm>
            <a:off x="6981912" y="5349732"/>
            <a:ext cx="1759447" cy="0"/>
            <a:chOff x="6981912" y="5349732"/>
            <a:chExt cx="1759447" cy="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334371A-9472-4094-9B52-56EEC192A186}"/>
                </a:ext>
              </a:extLst>
            </p:cNvPr>
            <p:cNvCxnSpPr/>
            <p:nvPr/>
          </p:nvCxnSpPr>
          <p:spPr>
            <a:xfrm>
              <a:off x="6981912" y="5349732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5D5EE6-A1FD-4219-A7F9-A48BB0D903D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5349732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502438-CBA2-4B13-9990-7A0B90FB1BFB}"/>
              </a:ext>
            </a:extLst>
          </p:cNvPr>
          <p:cNvGrpSpPr/>
          <p:nvPr/>
        </p:nvGrpSpPr>
        <p:grpSpPr>
          <a:xfrm>
            <a:off x="6981912" y="4607834"/>
            <a:ext cx="1759447" cy="0"/>
            <a:chOff x="6981912" y="4607834"/>
            <a:chExt cx="1759447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2E385E-29B2-433D-940C-04F492B35F06}"/>
                </a:ext>
              </a:extLst>
            </p:cNvPr>
            <p:cNvCxnSpPr/>
            <p:nvPr/>
          </p:nvCxnSpPr>
          <p:spPr>
            <a:xfrm>
              <a:off x="6981912" y="4607834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F04D26-DDAC-480D-A0E8-E21366F71C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4607834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375C8F-F06B-47CB-A7D4-F1730763DC5B}"/>
              </a:ext>
            </a:extLst>
          </p:cNvPr>
          <p:cNvGrpSpPr/>
          <p:nvPr/>
        </p:nvGrpSpPr>
        <p:grpSpPr>
          <a:xfrm>
            <a:off x="6981912" y="3863796"/>
            <a:ext cx="1759447" cy="0"/>
            <a:chOff x="6981912" y="3863796"/>
            <a:chExt cx="1759447" cy="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740D9F-03E8-43FE-AA19-405B49813EEE}"/>
                </a:ext>
              </a:extLst>
            </p:cNvPr>
            <p:cNvCxnSpPr/>
            <p:nvPr/>
          </p:nvCxnSpPr>
          <p:spPr>
            <a:xfrm>
              <a:off x="6981912" y="3863796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9A9CB2F-FC7C-4E53-879E-688C1E5210E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3863796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PTIndicator201802091336546184">
            <a:extLst>
              <a:ext uri="{FF2B5EF4-FFF2-40B4-BE49-F238E27FC236}">
                <a16:creationId xmlns:a16="http://schemas.microsoft.com/office/drawing/2014/main" id="{54113684-09C4-46E1-9716-81F92631D25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EAEC367-224C-4832-8135-63092F691AD7}"/>
                  </a:ext>
                </a:extLst>
              </p:cNvPr>
              <p:cNvSpPr/>
              <p:nvPr/>
            </p:nvSpPr>
            <p:spPr>
              <a:xfrm>
                <a:off x="1929495" y="1179139"/>
                <a:ext cx="5495849" cy="46166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4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Min. cluster separation = 26 Pa i.e.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13 Pa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EAEC367-224C-4832-8135-63092F691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95" y="1179139"/>
                <a:ext cx="5495849" cy="461665"/>
              </a:xfrm>
              <a:prstGeom prst="rect">
                <a:avLst/>
              </a:prstGeom>
              <a:blipFill>
                <a:blip r:embed="rId6"/>
                <a:stretch>
                  <a:fillRect l="-1545" t="-7407" b="-2345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5BF0BECF-4528-4896-B97E-0CA66AFB7C62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34930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/>
    </mc:Choice>
    <mc:Fallback xmlns="">
      <p:transition spd="med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5447119 0 0.05447119 0 0.1089424 E" pathEditMode="relative" ptsTypes="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End_201802091336546009_0953f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941636"/>
              </p:ext>
            </p:extLst>
          </p:nvPr>
        </p:nvGraphicFramePr>
        <p:xfrm>
          <a:off x="1215739" y="2665995"/>
          <a:ext cx="500218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90420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34371A-9472-4094-9B52-56EEC192A186}"/>
              </a:ext>
            </a:extLst>
          </p:cNvPr>
          <p:cNvCxnSpPr/>
          <p:nvPr/>
        </p:nvCxnSpPr>
        <p:spPr>
          <a:xfrm>
            <a:off x="6981912" y="5349732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2E385E-29B2-433D-940C-04F492B35F06}"/>
              </a:ext>
            </a:extLst>
          </p:cNvPr>
          <p:cNvCxnSpPr/>
          <p:nvPr/>
        </p:nvCxnSpPr>
        <p:spPr>
          <a:xfrm>
            <a:off x="6981912" y="4605294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740D9F-03E8-43FE-AA19-405B49813EEE}"/>
              </a:ext>
            </a:extLst>
          </p:cNvPr>
          <p:cNvCxnSpPr/>
          <p:nvPr/>
        </p:nvCxnSpPr>
        <p:spPr>
          <a:xfrm>
            <a:off x="6981912" y="3863796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3895324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2E2319B-3C92-4485-94BE-D70A45FB3643}"/>
              </a:ext>
            </a:extLst>
          </p:cNvPr>
          <p:cNvSpPr txBox="1"/>
          <p:nvPr/>
        </p:nvSpPr>
        <p:spPr>
          <a:xfrm>
            <a:off x="1102609" y="2004137"/>
            <a:ext cx="745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Journey Delta = </a:t>
            </a:r>
            <a:r>
              <a:rPr lang="en-US" sz="2400" dirty="0">
                <a:solidFill>
                  <a:schemeClr val="accent1"/>
                </a:solidFill>
              </a:rPr>
              <a:t>+36 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Tracking Delta = </a:t>
            </a:r>
            <a:r>
              <a:rPr lang="en-US" sz="2400" dirty="0">
                <a:solidFill>
                  <a:srgbClr val="FF0000"/>
                </a:solidFill>
              </a:rPr>
              <a:t>-34 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840AD4F-B075-4801-84A6-02C6D5BB7BEE}"/>
                  </a:ext>
                </a:extLst>
              </p:cNvPr>
              <p:cNvSpPr/>
              <p:nvPr/>
            </p:nvSpPr>
            <p:spPr>
              <a:xfrm>
                <a:off x="1929495" y="1179139"/>
                <a:ext cx="5495849" cy="46166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4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Min. cluster separation = 26 Pa i.e.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13 Pa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840AD4F-B075-4801-84A6-02C6D5BB7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95" y="1179139"/>
                <a:ext cx="5495849" cy="461665"/>
              </a:xfrm>
              <a:prstGeom prst="rect">
                <a:avLst/>
              </a:prstGeom>
              <a:blipFill>
                <a:blip r:embed="rId5"/>
                <a:stretch>
                  <a:fillRect l="-1545" t="-7407" b="-2345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DA19021-862B-4C25-8B4C-4C2A7318F2F9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38302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62CED-0159-4615-AEDE-EB3A1F593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5DE15-66B2-4BC9-8315-037AD90E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E5E94-0DE1-4E46-8697-FBB4F0F21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E3E2A-8E56-4ACF-ABD4-65467285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</a:t>
            </a:fld>
            <a:endParaRPr lang="en-US"/>
          </a:p>
        </p:txBody>
      </p:sp>
      <p:pic>
        <p:nvPicPr>
          <p:cNvPr id="3076" name="India" descr="https://conceptdraw.com/a2233c3/p14/preview/640/pict--india-asia---vector-stencils-library.png--diagram-flowchart-example.png">
            <a:extLst>
              <a:ext uri="{FF2B5EF4-FFF2-40B4-BE49-F238E27FC236}">
                <a16:creationId xmlns:a16="http://schemas.microsoft.com/office/drawing/2014/main" id="{D3827635-A941-41AB-AAAA-81C9AB5AD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2878" r="9545" b="2630"/>
          <a:stretch/>
        </p:blipFill>
        <p:spPr bwMode="auto">
          <a:xfrm>
            <a:off x="932286" y="1524956"/>
            <a:ext cx="1673927" cy="180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China" descr="Image result for china outline">
            <a:extLst>
              <a:ext uri="{FF2B5EF4-FFF2-40B4-BE49-F238E27FC236}">
                <a16:creationId xmlns:a16="http://schemas.microsoft.com/office/drawing/2014/main" id="{083D4EB9-98ED-407A-B0D8-D8A86B9B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00" y="1682080"/>
            <a:ext cx="2140873" cy="181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US" descr="http://www.bellaonline.com/code/doll/usstates/usmapoutline.gif">
            <a:extLst>
              <a:ext uri="{FF2B5EF4-FFF2-40B4-BE49-F238E27FC236}">
                <a16:creationId xmlns:a16="http://schemas.microsoft.com/office/drawing/2014/main" id="{555E513A-48C3-4D21-9378-8C050600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76" y="1849518"/>
            <a:ext cx="2429965" cy="15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million elevators">
            <a:extLst>
              <a:ext uri="{FF2B5EF4-FFF2-40B4-BE49-F238E27FC236}">
                <a16:creationId xmlns:a16="http://schemas.microsoft.com/office/drawing/2014/main" id="{47A01363-B63E-4BC6-9F94-7197D021A941}"/>
              </a:ext>
            </a:extLst>
          </p:cNvPr>
          <p:cNvSpPr/>
          <p:nvPr/>
        </p:nvSpPr>
        <p:spPr>
          <a:xfrm>
            <a:off x="795252" y="1413165"/>
            <a:ext cx="7960819" cy="208806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More than 4 million elevators</a:t>
            </a:r>
          </a:p>
        </p:txBody>
      </p:sp>
      <p:pic>
        <p:nvPicPr>
          <p:cNvPr id="3082" name="Globally" descr="https://www.free-vectors.com/images/Map/017-free-blue-world-map-vector.png">
            <a:extLst>
              <a:ext uri="{FF2B5EF4-FFF2-40B4-BE49-F238E27FC236}">
                <a16:creationId xmlns:a16="http://schemas.microsoft.com/office/drawing/2014/main" id="{B39808F5-BED5-4902-85EC-0EE5DCDE5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6851"/>
          <a:stretch/>
        </p:blipFill>
        <p:spPr bwMode="auto">
          <a:xfrm>
            <a:off x="1975033" y="3613024"/>
            <a:ext cx="5450311" cy="259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8 billion passenger trips">
            <a:extLst>
              <a:ext uri="{FF2B5EF4-FFF2-40B4-BE49-F238E27FC236}">
                <a16:creationId xmlns:a16="http://schemas.microsoft.com/office/drawing/2014/main" id="{81F895EF-2DF5-4865-9073-71372762DC70}"/>
              </a:ext>
            </a:extLst>
          </p:cNvPr>
          <p:cNvSpPr/>
          <p:nvPr/>
        </p:nvSpPr>
        <p:spPr>
          <a:xfrm>
            <a:off x="796212" y="3613023"/>
            <a:ext cx="7960819" cy="25985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18 billion passenger trips per day</a:t>
            </a:r>
          </a:p>
        </p:txBody>
      </p:sp>
    </p:spTree>
    <p:extLst>
      <p:ext uri="{BB962C8B-B14F-4D97-AF65-F5344CB8AC3E}">
        <p14:creationId xmlns:p14="http://schemas.microsoft.com/office/powerpoint/2010/main" val="6332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Start_201802091344486269_1fb5a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526555"/>
              </p:ext>
            </p:extLst>
          </p:nvPr>
        </p:nvGraphicFramePr>
        <p:xfrm>
          <a:off x="1215739" y="2665995"/>
          <a:ext cx="50021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-34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592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90420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34371A-9472-4094-9B52-56EEC192A186}"/>
              </a:ext>
            </a:extLst>
          </p:cNvPr>
          <p:cNvCxnSpPr/>
          <p:nvPr/>
        </p:nvCxnSpPr>
        <p:spPr>
          <a:xfrm>
            <a:off x="6981912" y="5349732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2E385E-29B2-433D-940C-04F492B35F06}"/>
              </a:ext>
            </a:extLst>
          </p:cNvPr>
          <p:cNvCxnSpPr/>
          <p:nvPr/>
        </p:nvCxnSpPr>
        <p:spPr>
          <a:xfrm>
            <a:off x="6981912" y="4607834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740D9F-03E8-43FE-AA19-405B49813EEE}"/>
              </a:ext>
            </a:extLst>
          </p:cNvPr>
          <p:cNvCxnSpPr/>
          <p:nvPr/>
        </p:nvCxnSpPr>
        <p:spPr>
          <a:xfrm>
            <a:off x="6981912" y="3871416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3906475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2E2319B-3C92-4485-94BE-D70A45FB3643}"/>
              </a:ext>
            </a:extLst>
          </p:cNvPr>
          <p:cNvSpPr txBox="1"/>
          <p:nvPr/>
        </p:nvSpPr>
        <p:spPr>
          <a:xfrm>
            <a:off x="1102609" y="2004137"/>
            <a:ext cx="745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Journey Delta = </a:t>
            </a:r>
            <a:r>
              <a:rPr lang="en-US" sz="2400" dirty="0">
                <a:solidFill>
                  <a:schemeClr val="accent1"/>
                </a:solidFill>
              </a:rPr>
              <a:t>+36 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Tracking Delta = </a:t>
            </a:r>
            <a:r>
              <a:rPr lang="en-US" sz="2400" dirty="0">
                <a:solidFill>
                  <a:srgbClr val="FF0000"/>
                </a:solidFill>
              </a:rPr>
              <a:t>-34 Pa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73961B-44F1-4440-91CE-61F25B69E9B2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39396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0913444845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5739" y="2665995"/>
          <a:ext cx="50021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-34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592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90420"/>
                  </a:ext>
                </a:extLst>
              </a:tr>
            </a:tbl>
          </a:graphicData>
        </a:graphic>
      </p:graphicFrame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3895324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2E2319B-3C92-4485-94BE-D70A45FB3643}"/>
              </a:ext>
            </a:extLst>
          </p:cNvPr>
          <p:cNvSpPr txBox="1"/>
          <p:nvPr/>
        </p:nvSpPr>
        <p:spPr>
          <a:xfrm>
            <a:off x="1102609" y="2004137"/>
            <a:ext cx="745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Journey Delta = </a:t>
            </a:r>
            <a:r>
              <a:rPr lang="en-US" sz="2400" dirty="0">
                <a:solidFill>
                  <a:schemeClr val="accent1"/>
                </a:solidFill>
              </a:rPr>
              <a:t>+36 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Tracking Delta = </a:t>
            </a:r>
            <a:r>
              <a:rPr lang="en-US" sz="2400" dirty="0">
                <a:solidFill>
                  <a:srgbClr val="FF0000"/>
                </a:solidFill>
              </a:rPr>
              <a:t>-34 Pa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ED7820-46A9-4453-893C-7513BCF7687A}"/>
              </a:ext>
            </a:extLst>
          </p:cNvPr>
          <p:cNvGrpSpPr/>
          <p:nvPr/>
        </p:nvGrpSpPr>
        <p:grpSpPr>
          <a:xfrm>
            <a:off x="6981912" y="5349732"/>
            <a:ext cx="1759447" cy="0"/>
            <a:chOff x="6981912" y="5349732"/>
            <a:chExt cx="1759447" cy="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334371A-9472-4094-9B52-56EEC192A186}"/>
                </a:ext>
              </a:extLst>
            </p:cNvPr>
            <p:cNvCxnSpPr/>
            <p:nvPr/>
          </p:nvCxnSpPr>
          <p:spPr>
            <a:xfrm>
              <a:off x="6981912" y="5349732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8AD31A2-1062-4AEB-B59A-7D0EEAD9691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5349732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C9CAE-6AC0-4E82-A635-5B430AD5096A}"/>
              </a:ext>
            </a:extLst>
          </p:cNvPr>
          <p:cNvGrpSpPr/>
          <p:nvPr/>
        </p:nvGrpSpPr>
        <p:grpSpPr>
          <a:xfrm>
            <a:off x="6981912" y="4607834"/>
            <a:ext cx="1759447" cy="0"/>
            <a:chOff x="6981912" y="4607834"/>
            <a:chExt cx="1759447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2E385E-29B2-433D-940C-04F492B35F06}"/>
                </a:ext>
              </a:extLst>
            </p:cNvPr>
            <p:cNvCxnSpPr/>
            <p:nvPr/>
          </p:nvCxnSpPr>
          <p:spPr>
            <a:xfrm>
              <a:off x="6981912" y="4607834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A3212C-878C-412C-9113-5C9E06F101B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4607834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48199-DB58-4945-B7F5-04CB3F473A8E}"/>
              </a:ext>
            </a:extLst>
          </p:cNvPr>
          <p:cNvGrpSpPr/>
          <p:nvPr/>
        </p:nvGrpSpPr>
        <p:grpSpPr>
          <a:xfrm>
            <a:off x="6981912" y="3863796"/>
            <a:ext cx="1759447" cy="0"/>
            <a:chOff x="6981912" y="3863796"/>
            <a:chExt cx="1759447" cy="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740D9F-03E8-43FE-AA19-405B49813EEE}"/>
                </a:ext>
              </a:extLst>
            </p:cNvPr>
            <p:cNvCxnSpPr/>
            <p:nvPr/>
          </p:nvCxnSpPr>
          <p:spPr>
            <a:xfrm>
              <a:off x="6981912" y="3863796"/>
              <a:ext cx="17594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79747B-C45D-4B99-A828-3486F1706CE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1912" y="3863796"/>
              <a:ext cx="1759447" cy="0"/>
            </a:xfrm>
            <a:prstGeom prst="line">
              <a:avLst/>
            </a:prstGeom>
            <a:ln w="12700" cap="flat" cmpd="sng" algn="ctr">
              <a:solidFill>
                <a:schemeClr val="dk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PTIndicator201802091344486443">
            <a:extLst>
              <a:ext uri="{FF2B5EF4-FFF2-40B4-BE49-F238E27FC236}">
                <a16:creationId xmlns:a16="http://schemas.microsoft.com/office/drawing/2014/main" id="{31E5BA60-3D3E-47FE-823B-13098868342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1083822-5F2A-49DF-A0DA-A6BE156D9390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353790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/>
    </mc:Choice>
    <mc:Fallback xmlns="">
      <p:transition spd="med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5365818 0 -0.05365818 0 -0.1073164 E" pathEditMode="relative" ptsTypes="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End_201802091344486274_4d48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108548"/>
              </p:ext>
            </p:extLst>
          </p:nvPr>
        </p:nvGraphicFramePr>
        <p:xfrm>
          <a:off x="1215739" y="2665995"/>
          <a:ext cx="50021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592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90420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34371A-9472-4094-9B52-56EEC192A186}"/>
              </a:ext>
            </a:extLst>
          </p:cNvPr>
          <p:cNvCxnSpPr/>
          <p:nvPr/>
        </p:nvCxnSpPr>
        <p:spPr>
          <a:xfrm>
            <a:off x="6981912" y="5349732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2E385E-29B2-433D-940C-04F492B35F06}"/>
              </a:ext>
            </a:extLst>
          </p:cNvPr>
          <p:cNvCxnSpPr/>
          <p:nvPr/>
        </p:nvCxnSpPr>
        <p:spPr>
          <a:xfrm>
            <a:off x="6981912" y="4607834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740D9F-03E8-43FE-AA19-405B49813EEE}"/>
              </a:ext>
            </a:extLst>
          </p:cNvPr>
          <p:cNvCxnSpPr/>
          <p:nvPr/>
        </p:nvCxnSpPr>
        <p:spPr>
          <a:xfrm>
            <a:off x="6981912" y="3866336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3158357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AD3605-6715-43DB-938B-17BFBD890D82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22E2319B-3C92-4485-94BE-D70A45FB3643}"/>
              </a:ext>
            </a:extLst>
          </p:cNvPr>
          <p:cNvSpPr txBox="1"/>
          <p:nvPr/>
        </p:nvSpPr>
        <p:spPr>
          <a:xfrm>
            <a:off x="1102609" y="2004137"/>
            <a:ext cx="745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Journey Delta = </a:t>
            </a:r>
            <a:r>
              <a:rPr lang="en-US" sz="2400" dirty="0">
                <a:solidFill>
                  <a:schemeClr val="accent1"/>
                </a:solidFill>
              </a:rPr>
              <a:t>-35 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Tracking Delta = </a:t>
            </a:r>
            <a:r>
              <a:rPr lang="en-US" sz="2400" dirty="0">
                <a:solidFill>
                  <a:srgbClr val="FF0000"/>
                </a:solidFill>
              </a:rPr>
              <a:t>-69 Pa</a:t>
            </a:r>
          </a:p>
        </p:txBody>
      </p:sp>
    </p:spTree>
    <p:extLst>
      <p:ext uri="{BB962C8B-B14F-4D97-AF65-F5344CB8AC3E}">
        <p14:creationId xmlns:p14="http://schemas.microsoft.com/office/powerpoint/2010/main" val="39138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654CB040-574E-4BE3-9679-A91842EE0094}"/>
              </a:ext>
            </a:extLst>
          </p:cNvPr>
          <p:cNvSpPr/>
          <p:nvPr/>
        </p:nvSpPr>
        <p:spPr>
          <a:xfrm>
            <a:off x="6981912" y="3120845"/>
            <a:ext cx="1759447" cy="222886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77D2-4CE6-4C54-84DF-DDD2641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CD943-2F0A-468F-A238-B58B6E9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D10E-70A2-488B-B6F6-33186DEF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B84A97CA-9974-4426-8955-CF70728B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DDE98-3493-4D6F-A6BC-AD5A86B05EF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656A19-4D0B-4ADF-A4C1-18982C097AEB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F65493DD-01BC-41A4-AB4A-1E638E7A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219428"/>
              </p:ext>
            </p:extLst>
          </p:nvPr>
        </p:nvGraphicFramePr>
        <p:xfrm>
          <a:off x="1215739" y="2665995"/>
          <a:ext cx="50021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581">
                  <a:extLst>
                    <a:ext uri="{9D8B030D-6E8A-4147-A177-3AD203B41FA5}">
                      <a16:colId xmlns:a16="http://schemas.microsoft.com/office/drawing/2014/main" val="112471928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4278610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4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592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-70,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-69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90420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34371A-9472-4094-9B52-56EEC192A186}"/>
              </a:ext>
            </a:extLst>
          </p:cNvPr>
          <p:cNvCxnSpPr/>
          <p:nvPr/>
        </p:nvCxnSpPr>
        <p:spPr>
          <a:xfrm>
            <a:off x="6981912" y="5349732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2E385E-29B2-433D-940C-04F492B35F06}"/>
              </a:ext>
            </a:extLst>
          </p:cNvPr>
          <p:cNvCxnSpPr/>
          <p:nvPr/>
        </p:nvCxnSpPr>
        <p:spPr>
          <a:xfrm>
            <a:off x="6981912" y="4607834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740D9F-03E8-43FE-AA19-405B49813EEE}"/>
              </a:ext>
            </a:extLst>
          </p:cNvPr>
          <p:cNvCxnSpPr/>
          <p:nvPr/>
        </p:nvCxnSpPr>
        <p:spPr>
          <a:xfrm>
            <a:off x="6981912" y="3863796"/>
            <a:ext cx="17594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Group 16">
            <a:extLst>
              <a:ext uri="{FF2B5EF4-FFF2-40B4-BE49-F238E27FC236}">
                <a16:creationId xmlns:a16="http://schemas.microsoft.com/office/drawing/2014/main" id="{8B14E19A-F751-472A-A3DE-CA2B3F06BD15}"/>
              </a:ext>
            </a:extLst>
          </p:cNvPr>
          <p:cNvGrpSpPr/>
          <p:nvPr/>
        </p:nvGrpSpPr>
        <p:grpSpPr>
          <a:xfrm>
            <a:off x="7094710" y="3148197"/>
            <a:ext cx="435093" cy="673018"/>
            <a:chOff x="1750062" y="2580640"/>
            <a:chExt cx="927102" cy="14583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557EFA-643E-47C1-A9B5-BE6A64CFA45E}"/>
                </a:ext>
              </a:extLst>
            </p:cNvPr>
            <p:cNvSpPr/>
            <p:nvPr/>
          </p:nvSpPr>
          <p:spPr>
            <a:xfrm>
              <a:off x="1750062" y="2580640"/>
              <a:ext cx="927102" cy="1458327"/>
            </a:xfrm>
            <a:prstGeom prst="rect">
              <a:avLst/>
            </a:prstGeom>
            <a:solidFill>
              <a:srgbClr val="FFF2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062908-D2D7-40DB-A8E2-5027A34CF4A0}"/>
                </a:ext>
              </a:extLst>
            </p:cNvPr>
            <p:cNvSpPr/>
            <p:nvPr/>
          </p:nvSpPr>
          <p:spPr>
            <a:xfrm>
              <a:off x="1780545" y="2608580"/>
              <a:ext cx="433026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8D4AA2-D1A7-4C56-8A13-64E3BE01D14D}"/>
                </a:ext>
              </a:extLst>
            </p:cNvPr>
            <p:cNvSpPr/>
            <p:nvPr/>
          </p:nvSpPr>
          <p:spPr>
            <a:xfrm>
              <a:off x="2213571" y="2608580"/>
              <a:ext cx="433027" cy="1402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F78615-C2DE-4922-B0D1-9BB1266D7A1E}"/>
              </a:ext>
            </a:extLst>
          </p:cNvPr>
          <p:cNvSpPr txBox="1"/>
          <p:nvPr/>
        </p:nvSpPr>
        <p:spPr>
          <a:xfrm>
            <a:off x="7642600" y="4748133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5390C8-AC91-440C-A213-04E5621278DE}"/>
              </a:ext>
            </a:extLst>
          </p:cNvPr>
          <p:cNvSpPr txBox="1"/>
          <p:nvPr/>
        </p:nvSpPr>
        <p:spPr>
          <a:xfrm>
            <a:off x="7642600" y="4005871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E5428A-B985-4846-8B04-4676C22275B0}"/>
              </a:ext>
            </a:extLst>
          </p:cNvPr>
          <p:cNvSpPr txBox="1"/>
          <p:nvPr/>
        </p:nvSpPr>
        <p:spPr>
          <a:xfrm>
            <a:off x="7642599" y="3260945"/>
            <a:ext cx="10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Level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EA6E1C-BD2F-4ED8-88E8-5668B43FE2BC}"/>
              </a:ext>
            </a:extLst>
          </p:cNvPr>
          <p:cNvSpPr txBox="1"/>
          <p:nvPr/>
        </p:nvSpPr>
        <p:spPr>
          <a:xfrm>
            <a:off x="6930129" y="264596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68" name="Picture 67" descr="A close up of a sign&#10;&#10;Description generated with high confidence">
            <a:extLst>
              <a:ext uri="{FF2B5EF4-FFF2-40B4-BE49-F238E27FC236}">
                <a16:creationId xmlns:a16="http://schemas.microsoft.com/office/drawing/2014/main" id="{B319B135-9F1F-4588-8911-F273797A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05" y="4806794"/>
            <a:ext cx="403004" cy="403004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2E2319B-3C92-4485-94BE-D70A45FB3643}"/>
              </a:ext>
            </a:extLst>
          </p:cNvPr>
          <p:cNvSpPr txBox="1"/>
          <p:nvPr/>
        </p:nvSpPr>
        <p:spPr>
          <a:xfrm>
            <a:off x="1102609" y="2004137"/>
            <a:ext cx="745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Journey Delta = </a:t>
            </a:r>
            <a:r>
              <a:rPr lang="en-US" sz="2400" dirty="0">
                <a:solidFill>
                  <a:schemeClr val="accent1"/>
                </a:solidFill>
              </a:rPr>
              <a:t>-35 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Tracking Delta = </a:t>
            </a:r>
            <a:r>
              <a:rPr lang="en-US" sz="2400" dirty="0">
                <a:solidFill>
                  <a:srgbClr val="FF0000"/>
                </a:solidFill>
              </a:rPr>
              <a:t>-69 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143EA7-F90B-45BC-97AE-3345B2F9AF23}"/>
              </a:ext>
            </a:extLst>
          </p:cNvPr>
          <p:cNvSpPr txBox="1"/>
          <p:nvPr/>
        </p:nvSpPr>
        <p:spPr>
          <a:xfrm>
            <a:off x="2218438" y="4303997"/>
            <a:ext cx="299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 Delta Clusters</a:t>
            </a:r>
          </a:p>
        </p:txBody>
      </p:sp>
    </p:spTree>
    <p:extLst>
      <p:ext uri="{BB962C8B-B14F-4D97-AF65-F5344CB8AC3E}">
        <p14:creationId xmlns:p14="http://schemas.microsoft.com/office/powerpoint/2010/main" val="16691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6554CA-3598-4862-A4D1-E7FAA9935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BB711-5993-45D4-BE79-E27D79FF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69632-34F0-4AB4-9EE4-0F255B50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07949220-5648-4595-BD3B-9FC7BF6F4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4E9A62-B415-4910-9EC3-3A1A915921A2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6AB7360-7050-429F-A142-1A21EABD92B6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Online Level Tracking Algorithm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BCD61DF-B474-42F1-B0D2-D635F9501C6D}"/>
              </a:ext>
            </a:extLst>
          </p:cNvPr>
          <p:cNvSpPr txBox="1"/>
          <p:nvPr/>
        </p:nvSpPr>
        <p:spPr>
          <a:xfrm>
            <a:off x="955964" y="966355"/>
            <a:ext cx="767888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Works for any building in general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Including buildings with unequal floor heights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Very slow to learn the levels</a:t>
            </a:r>
            <a:endParaRPr lang="en-US" sz="24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Elevator needs to visit every level at least once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When a building has floors with equal 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can do better!</a:t>
            </a:r>
          </a:p>
        </p:txBody>
      </p:sp>
    </p:spTree>
    <p:extLst>
      <p:ext uri="{BB962C8B-B14F-4D97-AF65-F5344CB8AC3E}">
        <p14:creationId xmlns:p14="http://schemas.microsoft.com/office/powerpoint/2010/main" val="32719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Start_201802092157412730_15972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133EB8-A464-405E-9B9B-931C4BDA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B8D3F-09E0-461E-B681-538D69E5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32522-3911-4B9F-A0BD-0609CAE3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D6960AC-D34F-413C-B80B-409FF07F1D87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Fast Level Tracking Algorithm</a:t>
            </a:r>
          </a:p>
        </p:txBody>
      </p:sp>
      <p:pic>
        <p:nvPicPr>
          <p:cNvPr id="7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D8992B26-47FE-4BCB-A1B3-6C30009FA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4AB9A12-7AB1-4A75-80F4-52A4975A5CF0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BEB1790-2E99-4F2B-8D93-7E9B9131CF0E}"/>
                  </a:ext>
                </a:extLst>
              </p:cNvPr>
              <p:cNvSpPr txBox="1"/>
              <p:nvPr/>
            </p:nvSpPr>
            <p:spPr>
              <a:xfrm>
                <a:off x="955964" y="966355"/>
                <a:ext cx="7678881" cy="4738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 buildings with floors of equal height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Idea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=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building’s floor separation in terms of pressure difference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Tracking delta is a multiple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sz="2400" b="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𝑐𝑢𝑟𝑟𝑒𝑛𝑡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𝑙𝑒𝑣𝑒𝑙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𝑟𝑜𝑢𝑛𝑑𝐼𝑁𝑇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𝑡𝑟𝑎𝑐𝑘𝑖𝑛𝑔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𝑑𝑒𝑙𝑡𝑎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Q.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 How do we know the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?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It can be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learned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very quickly (&lt; 10 journeys)</a:t>
                </a:r>
                <a:b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(details in the paper)</a:t>
                </a:r>
              </a:p>
            </p:txBody>
          </p:sp>
        </mc:Choice>
        <mc:Fallback xmlns="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BEB1790-2E99-4F2B-8D93-7E9B9131C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64" y="966355"/>
                <a:ext cx="7678881" cy="4738605"/>
              </a:xfrm>
              <a:prstGeom prst="rect">
                <a:avLst/>
              </a:prstGeom>
              <a:blipFill>
                <a:blip r:embed="rId4"/>
                <a:stretch>
                  <a:fillRect l="-1668" t="-1030" b="-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2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0921574095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133EB8-A464-405E-9B9B-931C4BDA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B8D3F-09E0-461E-B681-538D69E5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32522-3911-4B9F-A0BD-0609CAE3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D6960AC-D34F-413C-B80B-409FF07F1D87}"/>
              </a:ext>
            </a:extLst>
          </p:cNvPr>
          <p:cNvSpPr txBox="1"/>
          <p:nvPr/>
        </p:nvSpPr>
        <p:spPr>
          <a:xfrm>
            <a:off x="822961" y="186903"/>
            <a:ext cx="80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Fast Level Tracking Algorithm</a:t>
            </a:r>
          </a:p>
        </p:txBody>
      </p:sp>
      <p:pic>
        <p:nvPicPr>
          <p:cNvPr id="7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D8992B26-47FE-4BCB-A1B3-6C30009FA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2559283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4AB9A12-7AB1-4A75-80F4-52A4975A5CF0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BEB1790-2E99-4F2B-8D93-7E9B9131CF0E}"/>
                  </a:ext>
                </a:extLst>
              </p:cNvPr>
              <p:cNvSpPr txBox="1"/>
              <p:nvPr/>
            </p:nvSpPr>
            <p:spPr>
              <a:xfrm>
                <a:off x="955964" y="966355"/>
                <a:ext cx="7678881" cy="4738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 buildings with floors of equal height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Idea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=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building’s floor separation in terms of pressure difference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Tracking delta is a multiple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sz="2400" b="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𝑐𝑢𝑟𝑟𝑒𝑛𝑡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𝑙𝑒𝑣𝑒𝑙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𝑟𝑜𝑢𝑛𝑑𝐼𝑁𝑇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𝑡𝑟𝑎𝑐𝑘𝑖𝑛𝑔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𝑑𝑒𝑙𝑡𝑎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How do we know the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?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It can be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learned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very quickly (&lt; 10 journeys)</a:t>
                </a:r>
                <a:b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(details in the paper)</a:t>
                </a:r>
              </a:p>
            </p:txBody>
          </p:sp>
        </mc:Choice>
        <mc:Fallback xmlns="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BEB1790-2E99-4F2B-8D93-7E9B9131C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64" y="966355"/>
                <a:ext cx="7678881" cy="4738605"/>
              </a:xfrm>
              <a:prstGeom prst="rect">
                <a:avLst/>
              </a:prstGeom>
              <a:blipFill>
                <a:blip r:embed="rId4"/>
                <a:stretch>
                  <a:fillRect l="-1668" t="-1030" b="-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PTIndicator201802092157412963">
            <a:extLst>
              <a:ext uri="{FF2B5EF4-FFF2-40B4-BE49-F238E27FC236}">
                <a16:creationId xmlns:a16="http://schemas.microsoft.com/office/drawing/2014/main" id="{28EDB834-5F1B-4D44-90DB-1A97D719407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399432 0 0.1399432 0 0.2798865 0 E" pathEditMode="relative" ptsTypes="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Multi_201802092157412745_5f0fa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37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3147581" y="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3141520" y="-1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pic>
        <p:nvPicPr>
          <p:cNvPr id="1030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86A13F7A-3C9E-400A-94C5-32CB9E2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1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D5AEC-1392-4B07-9768-74AFC3AB117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pic>
        <p:nvPicPr>
          <p:cNvPr id="1034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5EA30D1A-8963-45F1-9DD1-2426B61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9167" y="1591194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6C0613-192F-42A3-AEF1-9024B10DAB56}"/>
              </a:ext>
            </a:extLst>
          </p:cNvPr>
          <p:cNvSpPr/>
          <p:nvPr/>
        </p:nvSpPr>
        <p:spPr>
          <a:xfrm>
            <a:off x="5984303" y="-4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</p:spTree>
    <p:extLst>
      <p:ext uri="{BB962C8B-B14F-4D97-AF65-F5344CB8AC3E}">
        <p14:creationId xmlns:p14="http://schemas.microsoft.com/office/powerpoint/2010/main" val="37179696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0813173324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38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3147581" y="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3141520" y="-1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pic>
        <p:nvPicPr>
          <p:cNvPr id="1030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86A13F7A-3C9E-400A-94C5-32CB9E2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1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D5AEC-1392-4B07-9768-74AFC3AB117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pic>
        <p:nvPicPr>
          <p:cNvPr id="1034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5EA30D1A-8963-45F1-9DD1-2426B61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9167" y="1591194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6C0613-192F-42A3-AEF1-9024B10DAB56}"/>
              </a:ext>
            </a:extLst>
          </p:cNvPr>
          <p:cNvSpPr/>
          <p:nvPr/>
        </p:nvSpPr>
        <p:spPr>
          <a:xfrm>
            <a:off x="5984303" y="-4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  <p:pic>
        <p:nvPicPr>
          <p:cNvPr id="7" name="PPTIndicator201802081317346664">
            <a:extLst>
              <a:ext uri="{FF2B5EF4-FFF2-40B4-BE49-F238E27FC236}">
                <a16:creationId xmlns:a16="http://schemas.microsoft.com/office/drawing/2014/main" id="{C98A6207-1AE2-48EA-8B65-2C6822985CC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8387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950568 -1.412851E-07 -0.2950568 -1.412851E-07 -0.5901136 -2.825702E-07 E" pathEditMode="relative" ptsTypes="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17804 7.064254E-08 -0.1717804 7.064254E-08 -0.3435608 1.412851E-07 E" pathEditMode="relative" ptsTypes="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Multi_201802081352153192_901a2b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39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-2248418" y="-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0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49D2471-C9C7-4EB0-B473-E5AC85BC2B40}"/>
              </a:ext>
            </a:extLst>
          </p:cNvPr>
          <p:cNvSpPr txBox="1"/>
          <p:nvPr/>
        </p:nvSpPr>
        <p:spPr>
          <a:xfrm>
            <a:off x="822961" y="280555"/>
            <a:ext cx="76788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/>
            <a:r>
              <a:rPr lang="en-US" sz="2800" dirty="0">
                <a:solidFill>
                  <a:schemeClr val="accent1"/>
                </a:solidFill>
              </a:rPr>
              <a:t>Key idea is based on a simple observation</a:t>
            </a:r>
          </a:p>
          <a:p>
            <a:pPr marL="11430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a metallic door opens/closes, the magnetic field near the door changes.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4C0ED21-FCAE-43A7-B980-C27B7008BB4A}"/>
              </a:ext>
            </a:extLst>
          </p:cNvPr>
          <p:cNvSpPr txBox="1"/>
          <p:nvPr/>
        </p:nvSpPr>
        <p:spPr>
          <a:xfrm>
            <a:off x="822961" y="5213819"/>
            <a:ext cx="7678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property holds in general for all metallic doors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deviation-based </a:t>
            </a:r>
            <a:r>
              <a:rPr lang="en-US" sz="2400" dirty="0">
                <a:solidFill>
                  <a:schemeClr val="accent1"/>
                </a:solidFill>
              </a:rPr>
              <a:t>edge-detection algorithm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31CA9C-2144-4BCF-AE9D-B80767B7AA69}"/>
              </a:ext>
            </a:extLst>
          </p:cNvPr>
          <p:cNvGrpSpPr/>
          <p:nvPr/>
        </p:nvGrpSpPr>
        <p:grpSpPr>
          <a:xfrm>
            <a:off x="2152650" y="1553621"/>
            <a:ext cx="4838700" cy="3629025"/>
            <a:chOff x="2152650" y="1553621"/>
            <a:chExt cx="4838700" cy="362902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C82BAE6-E748-4189-8623-9BB08DF5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52650" y="1553621"/>
              <a:ext cx="4838700" cy="362902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D65CC2-CBE3-41B8-B87E-98037B626708}"/>
                </a:ext>
              </a:extLst>
            </p:cNvPr>
            <p:cNvCxnSpPr>
              <a:cxnSpLocks/>
            </p:cNvCxnSpPr>
            <p:nvPr/>
          </p:nvCxnSpPr>
          <p:spPr>
            <a:xfrm>
              <a:off x="3216523" y="2369127"/>
              <a:ext cx="0" cy="415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75BBD0-80DF-4496-8382-404BB847A260}"/>
                </a:ext>
              </a:extLst>
            </p:cNvPr>
            <p:cNvSpPr txBox="1"/>
            <p:nvPr/>
          </p:nvSpPr>
          <p:spPr>
            <a:xfrm>
              <a:off x="2842778" y="2037283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Close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ADDAA-64E4-45C6-9880-350003024E84}"/>
                </a:ext>
              </a:extLst>
            </p:cNvPr>
            <p:cNvSpPr txBox="1"/>
            <p:nvPr/>
          </p:nvSpPr>
          <p:spPr>
            <a:xfrm>
              <a:off x="2995178" y="3703905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Opening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DF57EF1-CABB-4520-9C00-7119A71DC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2615" y="3293919"/>
              <a:ext cx="322318" cy="4624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1AD102-F3B6-4B91-8DFC-538FA97EB3E8}"/>
                </a:ext>
              </a:extLst>
            </p:cNvPr>
            <p:cNvCxnSpPr>
              <a:cxnSpLocks/>
            </p:cNvCxnSpPr>
            <p:nvPr/>
          </p:nvCxnSpPr>
          <p:spPr>
            <a:xfrm>
              <a:off x="4779818" y="3368133"/>
              <a:ext cx="0" cy="5204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85326D-709B-4AE5-B6C3-1935249E5235}"/>
                </a:ext>
              </a:extLst>
            </p:cNvPr>
            <p:cNvSpPr txBox="1"/>
            <p:nvPr/>
          </p:nvSpPr>
          <p:spPr>
            <a:xfrm>
              <a:off x="4431806" y="2967628"/>
              <a:ext cx="696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Open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F7452B-629E-49F4-BA96-B3A34F629555}"/>
                </a:ext>
              </a:extLst>
            </p:cNvPr>
            <p:cNvSpPr txBox="1"/>
            <p:nvPr/>
          </p:nvSpPr>
          <p:spPr>
            <a:xfrm>
              <a:off x="5584703" y="3703905"/>
              <a:ext cx="979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Closing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D72C107-BAC9-4E77-AE39-7CAFC2E4F5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4703" y="3293919"/>
              <a:ext cx="375076" cy="378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4A400AE-7D7D-47A5-AADC-D1CFE8B487A0}"/>
                </a:ext>
              </a:extLst>
            </p:cNvPr>
            <p:cNvCxnSpPr>
              <a:cxnSpLocks/>
            </p:cNvCxnSpPr>
            <p:nvPr/>
          </p:nvCxnSpPr>
          <p:spPr>
            <a:xfrm>
              <a:off x="6411482" y="2365955"/>
              <a:ext cx="0" cy="415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940B5C-C111-4FD7-A6B3-4A5623811641}"/>
                </a:ext>
              </a:extLst>
            </p:cNvPr>
            <p:cNvSpPr txBox="1"/>
            <p:nvPr/>
          </p:nvSpPr>
          <p:spPr>
            <a:xfrm>
              <a:off x="6037737" y="2034111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94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B3CDF0-1A0C-47D5-A6C8-138B88040A72}"/>
              </a:ext>
            </a:extLst>
          </p:cNvPr>
          <p:cNvGrpSpPr/>
          <p:nvPr/>
        </p:nvGrpSpPr>
        <p:grpSpPr>
          <a:xfrm>
            <a:off x="822960" y="3267912"/>
            <a:ext cx="5398924" cy="1205308"/>
            <a:chOff x="1003736" y="2037374"/>
            <a:chExt cx="5398924" cy="1205308"/>
          </a:xfrm>
          <a:noFill/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85406F-2B61-4A4C-A221-D7D63BEE2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36" y="2037374"/>
              <a:ext cx="1523936" cy="331860"/>
            </a:xfrm>
            <a:prstGeom prst="rect">
              <a:avLst/>
            </a:prstGeom>
            <a:grpFill/>
            <a:ln w="3175">
              <a:noFill/>
            </a:ln>
          </p:spPr>
        </p:pic>
        <p:pic>
          <p:nvPicPr>
            <p:cNvPr id="10" name="Picture 9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B89DC3E7-AE1A-4B76-978B-A9F2010B2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92" b="3759"/>
            <a:stretch/>
          </p:blipFill>
          <p:spPr>
            <a:xfrm>
              <a:off x="1003736" y="2369233"/>
              <a:ext cx="5398924" cy="873449"/>
            </a:xfrm>
            <a:prstGeom prst="rect">
              <a:avLst/>
            </a:prstGeom>
            <a:grpFill/>
            <a:ln w="3175">
              <a:solidFill>
                <a:srgbClr val="0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226BA0-C224-4B02-85D4-65A52525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Elevators – Safety and Reliability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E4536-0C1B-4F5A-B5BA-B6800171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52222-7F90-485E-9563-3850D4FA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E7D05-FB30-4CE0-8F5F-B7F0CFAB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6F4873-4861-4014-B33E-1494BBCFBE82}"/>
              </a:ext>
            </a:extLst>
          </p:cNvPr>
          <p:cNvGrpSpPr/>
          <p:nvPr/>
        </p:nvGrpSpPr>
        <p:grpSpPr>
          <a:xfrm>
            <a:off x="3905025" y="2652047"/>
            <a:ext cx="4504338" cy="785725"/>
            <a:chOff x="3905025" y="2563559"/>
            <a:chExt cx="4504338" cy="785725"/>
          </a:xfrm>
        </p:grpSpPr>
        <p:pic>
          <p:nvPicPr>
            <p:cNvPr id="1034" name="Picture 10" descr="https://static.brandwire.in/brands/profilepic/1117/TOI%20Logo%20in%20Red%20Bakcground.jpg">
              <a:extLst>
                <a:ext uri="{FF2B5EF4-FFF2-40B4-BE49-F238E27FC236}">
                  <a16:creationId xmlns:a16="http://schemas.microsoft.com/office/drawing/2014/main" id="{F6AB3B39-B85F-4DCB-A714-68DFB05A3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8435" y="2563559"/>
              <a:ext cx="2780928" cy="285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B24C6B-35EC-48C7-BCF3-5E4478B37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03"/>
            <a:stretch/>
          </p:blipFill>
          <p:spPr>
            <a:xfrm>
              <a:off x="3905025" y="2879355"/>
              <a:ext cx="4504338" cy="469929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4D401D-CBDA-4853-B88D-F18B214F4796}"/>
              </a:ext>
            </a:extLst>
          </p:cNvPr>
          <p:cNvGrpSpPr/>
          <p:nvPr/>
        </p:nvGrpSpPr>
        <p:grpSpPr>
          <a:xfrm>
            <a:off x="822960" y="1429847"/>
            <a:ext cx="4735123" cy="1318191"/>
            <a:chOff x="795238" y="2706102"/>
            <a:chExt cx="4735123" cy="13181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F9EEA2-EB02-470E-BDF9-6CEBC94D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238" y="3176761"/>
              <a:ext cx="4735123" cy="847532"/>
            </a:xfrm>
            <a:prstGeom prst="rect">
              <a:avLst/>
            </a:prstGeom>
            <a:ln w="3175">
              <a:solidFill>
                <a:srgbClr val="0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0" name="Picture 6" descr="http://www.125nmarket.com/wp-content/uploads/2015/10/wichita-eagle.jpg">
              <a:extLst>
                <a:ext uri="{FF2B5EF4-FFF2-40B4-BE49-F238E27FC236}">
                  <a16:creationId xmlns:a16="http://schemas.microsoft.com/office/drawing/2014/main" id="{8C26D74B-66AF-4FC1-BBDF-4B6F7F7883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 b="34339"/>
            <a:stretch/>
          </p:blipFill>
          <p:spPr bwMode="auto">
            <a:xfrm>
              <a:off x="795238" y="2706102"/>
              <a:ext cx="2674879" cy="445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693527-1A3E-4179-82AC-6C88FBE6A4F7}"/>
              </a:ext>
            </a:extLst>
          </p:cNvPr>
          <p:cNvGrpSpPr/>
          <p:nvPr/>
        </p:nvGrpSpPr>
        <p:grpSpPr>
          <a:xfrm>
            <a:off x="2523616" y="4706470"/>
            <a:ext cx="5843144" cy="1388040"/>
            <a:chOff x="2325266" y="4268889"/>
            <a:chExt cx="5843144" cy="1388040"/>
          </a:xfrm>
        </p:grpSpPr>
        <p:pic>
          <p:nvPicPr>
            <p:cNvPr id="8" name="Picture 7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4AC42CA-7605-474E-B318-589EAD4E3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0"/>
            <a:stretch/>
          </p:blipFill>
          <p:spPr>
            <a:xfrm>
              <a:off x="2325266" y="4696535"/>
              <a:ext cx="5843144" cy="960394"/>
            </a:xfrm>
            <a:prstGeom prst="rect">
              <a:avLst/>
            </a:prstGeom>
            <a:ln w="3175">
              <a:solidFill>
                <a:srgbClr val="0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2" name="Picture 8" descr="https://steamtownmarathon.com/wp-content/uploads/2016/03/the-times-tribune.png">
              <a:extLst>
                <a:ext uri="{FF2B5EF4-FFF2-40B4-BE49-F238E27FC236}">
                  <a16:creationId xmlns:a16="http://schemas.microsoft.com/office/drawing/2014/main" id="{F8253DA0-CE1E-4D6E-9861-B09D724759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55" b="33987"/>
            <a:stretch/>
          </p:blipFill>
          <p:spPr bwMode="auto">
            <a:xfrm>
              <a:off x="4888860" y="4268889"/>
              <a:ext cx="3279550" cy="46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18 billion passenger trips">
            <a:extLst>
              <a:ext uri="{FF2B5EF4-FFF2-40B4-BE49-F238E27FC236}">
                <a16:creationId xmlns:a16="http://schemas.microsoft.com/office/drawing/2014/main" id="{2737FB6C-04C7-44FA-8C96-EFA7EF2433CB}"/>
              </a:ext>
            </a:extLst>
          </p:cNvPr>
          <p:cNvSpPr/>
          <p:nvPr/>
        </p:nvSpPr>
        <p:spPr>
          <a:xfrm>
            <a:off x="346795" y="1340203"/>
            <a:ext cx="8551399" cy="4903281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“Injuries from the use of elevators affect about </a:t>
            </a:r>
            <a:r>
              <a:rPr lang="en-US" sz="3600" dirty="0">
                <a:solidFill>
                  <a:schemeClr val="accent1"/>
                </a:solidFill>
              </a:rPr>
              <a:t>10,000 people</a:t>
            </a:r>
            <a:r>
              <a:rPr lang="en-US" sz="3600" dirty="0"/>
              <a:t> each year.”</a:t>
            </a:r>
          </a:p>
          <a:p>
            <a:pPr algn="r"/>
            <a:r>
              <a:rPr lang="en-US" sz="2400" dirty="0"/>
              <a:t>- US Consumer Product Safety Commission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20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0813521506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40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-2248418" y="-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0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49D2471-C9C7-4EB0-B473-E5AC85BC2B40}"/>
              </a:ext>
            </a:extLst>
          </p:cNvPr>
          <p:cNvSpPr txBox="1"/>
          <p:nvPr/>
        </p:nvSpPr>
        <p:spPr>
          <a:xfrm>
            <a:off x="822961" y="280555"/>
            <a:ext cx="76788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/>
            <a:r>
              <a:rPr lang="en-US" sz="2800" dirty="0">
                <a:solidFill>
                  <a:schemeClr val="accent1"/>
                </a:solidFill>
              </a:rPr>
              <a:t>Simple observation</a:t>
            </a:r>
          </a:p>
          <a:p>
            <a:pPr marL="11430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a metallic door opens/closes, the magnetic field near the door changes.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4C0ED21-FCAE-43A7-B980-C27B7008BB4A}"/>
              </a:ext>
            </a:extLst>
          </p:cNvPr>
          <p:cNvSpPr txBox="1"/>
          <p:nvPr/>
        </p:nvSpPr>
        <p:spPr>
          <a:xfrm>
            <a:off x="822961" y="5213819"/>
            <a:ext cx="7678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property holds in general for all metallic doors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deviation-based </a:t>
            </a:r>
            <a:r>
              <a:rPr lang="en-US" sz="2400" dirty="0">
                <a:solidFill>
                  <a:schemeClr val="accent1"/>
                </a:solidFill>
              </a:rPr>
              <a:t>edge-detection algorithm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31CA9C-2144-4BCF-AE9D-B80767B7AA69}"/>
              </a:ext>
            </a:extLst>
          </p:cNvPr>
          <p:cNvGrpSpPr/>
          <p:nvPr/>
        </p:nvGrpSpPr>
        <p:grpSpPr>
          <a:xfrm>
            <a:off x="2152650" y="1553621"/>
            <a:ext cx="4838700" cy="3629025"/>
            <a:chOff x="2152650" y="1553621"/>
            <a:chExt cx="4838700" cy="362902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C82BAE6-E748-4189-8623-9BB08DF5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52650" y="1553621"/>
              <a:ext cx="4838700" cy="362902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D65CC2-CBE3-41B8-B87E-98037B626708}"/>
                </a:ext>
              </a:extLst>
            </p:cNvPr>
            <p:cNvCxnSpPr>
              <a:cxnSpLocks/>
            </p:cNvCxnSpPr>
            <p:nvPr/>
          </p:nvCxnSpPr>
          <p:spPr>
            <a:xfrm>
              <a:off x="3216523" y="2369127"/>
              <a:ext cx="0" cy="415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75BBD0-80DF-4496-8382-404BB847A260}"/>
                </a:ext>
              </a:extLst>
            </p:cNvPr>
            <p:cNvSpPr txBox="1"/>
            <p:nvPr/>
          </p:nvSpPr>
          <p:spPr>
            <a:xfrm>
              <a:off x="2842778" y="2037283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Close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ADDAA-64E4-45C6-9880-350003024E84}"/>
                </a:ext>
              </a:extLst>
            </p:cNvPr>
            <p:cNvSpPr txBox="1"/>
            <p:nvPr/>
          </p:nvSpPr>
          <p:spPr>
            <a:xfrm>
              <a:off x="2995178" y="3703905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Opening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DF57EF1-CABB-4520-9C00-7119A71DC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2615" y="3293919"/>
              <a:ext cx="322318" cy="4624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1AD102-F3B6-4B91-8DFC-538FA97EB3E8}"/>
                </a:ext>
              </a:extLst>
            </p:cNvPr>
            <p:cNvCxnSpPr>
              <a:cxnSpLocks/>
            </p:cNvCxnSpPr>
            <p:nvPr/>
          </p:nvCxnSpPr>
          <p:spPr>
            <a:xfrm>
              <a:off x="4779818" y="3368133"/>
              <a:ext cx="0" cy="5204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85326D-709B-4AE5-B6C3-1935249E5235}"/>
                </a:ext>
              </a:extLst>
            </p:cNvPr>
            <p:cNvSpPr txBox="1"/>
            <p:nvPr/>
          </p:nvSpPr>
          <p:spPr>
            <a:xfrm>
              <a:off x="4431806" y="2967628"/>
              <a:ext cx="696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Open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F7452B-629E-49F4-BA96-B3A34F629555}"/>
                </a:ext>
              </a:extLst>
            </p:cNvPr>
            <p:cNvSpPr txBox="1"/>
            <p:nvPr/>
          </p:nvSpPr>
          <p:spPr>
            <a:xfrm>
              <a:off x="5584703" y="3703905"/>
              <a:ext cx="979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Closing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D72C107-BAC9-4E77-AE39-7CAFC2E4F5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4703" y="3293919"/>
              <a:ext cx="375076" cy="378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4A400AE-7D7D-47A5-AADC-D1CFE8B487A0}"/>
                </a:ext>
              </a:extLst>
            </p:cNvPr>
            <p:cNvCxnSpPr>
              <a:cxnSpLocks/>
            </p:cNvCxnSpPr>
            <p:nvPr/>
          </p:nvCxnSpPr>
          <p:spPr>
            <a:xfrm>
              <a:off x="6411482" y="2365955"/>
              <a:ext cx="0" cy="415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940B5C-C111-4FD7-A6B3-4A5623811641}"/>
                </a:ext>
              </a:extLst>
            </p:cNvPr>
            <p:cNvSpPr txBox="1"/>
            <p:nvPr/>
          </p:nvSpPr>
          <p:spPr>
            <a:xfrm>
              <a:off x="6037737" y="2034111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Close</a:t>
              </a:r>
            </a:p>
          </p:txBody>
        </p:sp>
      </p:grpSp>
      <p:pic>
        <p:nvPicPr>
          <p:cNvPr id="8" name="PPTIndicator201802081352153362">
            <a:extLst>
              <a:ext uri="{FF2B5EF4-FFF2-40B4-BE49-F238E27FC236}">
                <a16:creationId xmlns:a16="http://schemas.microsoft.com/office/drawing/2014/main" id="{559447B5-B41D-40AF-8ED4-7755403BF2E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2950568 1.412851E-07 0.2950568 1.412851E-07 0.5901136 2.825702E-07 E" pathEditMode="relative" ptsTypes="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717804 -7.064254E-08 0.1717804 -7.064254E-08 0.3435608 -1.412851E-07 E" pathEditMode="relative" ptsTypes="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Multi_201802081354472101_e7618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41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3147581" y="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3141520" y="-1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pic>
        <p:nvPicPr>
          <p:cNvPr id="1030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86A13F7A-3C9E-400A-94C5-32CB9E2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1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D5AEC-1392-4B07-9768-74AFC3AB117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pic>
        <p:nvPicPr>
          <p:cNvPr id="1034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5EA30D1A-8963-45F1-9DD1-2426B61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9167" y="1591194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6C0613-192F-42A3-AEF1-9024B10DAB56}"/>
              </a:ext>
            </a:extLst>
          </p:cNvPr>
          <p:cNvSpPr/>
          <p:nvPr/>
        </p:nvSpPr>
        <p:spPr>
          <a:xfrm>
            <a:off x="5984303" y="-4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</p:spTree>
    <p:extLst>
      <p:ext uri="{BB962C8B-B14F-4D97-AF65-F5344CB8AC3E}">
        <p14:creationId xmlns:p14="http://schemas.microsoft.com/office/powerpoint/2010/main" val="2986338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0813544695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42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3147581" y="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3141520" y="-1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pic>
        <p:nvPicPr>
          <p:cNvPr id="1030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86A13F7A-3C9E-400A-94C5-32CB9E2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1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D5AEC-1392-4B07-9768-74AFC3AB117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pic>
        <p:nvPicPr>
          <p:cNvPr id="1034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5EA30D1A-8963-45F1-9DD1-2426B61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9167" y="1591194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6C0613-192F-42A3-AEF1-9024B10DAB56}"/>
              </a:ext>
            </a:extLst>
          </p:cNvPr>
          <p:cNvSpPr/>
          <p:nvPr/>
        </p:nvSpPr>
        <p:spPr>
          <a:xfrm>
            <a:off x="5984303" y="-4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  <p:pic>
        <p:nvPicPr>
          <p:cNvPr id="7" name="PPTIndicator201802081354472397">
            <a:extLst>
              <a:ext uri="{FF2B5EF4-FFF2-40B4-BE49-F238E27FC236}">
                <a16:creationId xmlns:a16="http://schemas.microsoft.com/office/drawing/2014/main" id="{24E76C03-99D9-4DBE-85D7-FA1160F34C8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4579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4675002 1.412851E-07 -0.4675002 1.412851E-07 -0.9350004 2.825702E-07 E" pathEditMode="relative" ptsTypes="">
                                      <p:cBhvr>
                                        <p:cTn id="2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3272257 2.966987E-07 -0.3272257 2.966987E-07 -0.6544513 5.933974E-07 E" pathEditMode="relative" ptsTypes="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End_201802081354472111_d2c8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43</a:t>
            </a:fld>
            <a:endParaRPr lang="en-US"/>
          </a:p>
        </p:txBody>
      </p:sp>
      <p:pic>
        <p:nvPicPr>
          <p:cNvPr id="1034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5EA30D1A-8963-45F1-9DD1-2426B61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150476" y="1591196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6C0613-192F-42A3-AEF1-9024B10DAB56}"/>
              </a:ext>
            </a:extLst>
          </p:cNvPr>
          <p:cNvSpPr/>
          <p:nvPr/>
        </p:nvSpPr>
        <p:spPr>
          <a:xfrm>
            <a:off x="0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24820B3-C4E0-4DE9-AC40-FE43A6E4B5F5}"/>
              </a:ext>
            </a:extLst>
          </p:cNvPr>
          <p:cNvSpPr txBox="1"/>
          <p:nvPr/>
        </p:nvSpPr>
        <p:spPr>
          <a:xfrm>
            <a:off x="822961" y="280555"/>
            <a:ext cx="767888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/>
            <a:r>
              <a:rPr lang="en-US" sz="2800" dirty="0">
                <a:solidFill>
                  <a:schemeClr val="accent1"/>
                </a:solidFill>
              </a:rPr>
              <a:t>Goal</a:t>
            </a:r>
          </a:p>
          <a:p>
            <a:pPr marL="11430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Transmit maximum data within a short Tx window</a:t>
            </a:r>
          </a:p>
          <a:p>
            <a:pPr marL="114300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4300"/>
            <a:r>
              <a:rPr lang="en-US" sz="2800" dirty="0">
                <a:solidFill>
                  <a:schemeClr val="accent1"/>
                </a:solidFill>
              </a:rPr>
              <a:t>Our data transmission scheme</a:t>
            </a:r>
            <a:endParaRPr lang="en-US" sz="2400" dirty="0">
              <a:solidFill>
                <a:schemeClr val="accent1"/>
              </a:solidFill>
            </a:endParaRPr>
          </a:p>
          <a:p>
            <a:pPr marL="11430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Uses streaming network coding combined with B-ACKs for 802.15.4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Luby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Transform (LT) codes</a:t>
            </a:r>
          </a:p>
          <a:p>
            <a:pPr marL="914400" lvl="1" indent="-34290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 encoding/decoding algorithms for resource constrained devices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LT encoding: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Growth Codes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(SIGCOMM ’06) as the degree distribution</a:t>
            </a:r>
          </a:p>
          <a:p>
            <a:pPr marL="914400" lvl="1" indent="-34290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enable faster decoding with a small number of codewords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424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Decoder">
            <a:extLst>
              <a:ext uri="{FF2B5EF4-FFF2-40B4-BE49-F238E27FC236}">
                <a16:creationId xmlns:a16="http://schemas.microsoft.com/office/drawing/2014/main" id="{FA57F153-DF09-4DA6-B197-2F53C47A9530}"/>
              </a:ext>
            </a:extLst>
          </p:cNvPr>
          <p:cNvGrpSpPr/>
          <p:nvPr/>
        </p:nvGrpSpPr>
        <p:grpSpPr>
          <a:xfrm flipH="1">
            <a:off x="5324071" y="2146519"/>
            <a:ext cx="2801758" cy="1091169"/>
            <a:chOff x="948401" y="1974500"/>
            <a:chExt cx="2801758" cy="1091169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346E24A-CD9F-47C2-B91C-895C0FFE949C}"/>
                </a:ext>
              </a:extLst>
            </p:cNvPr>
            <p:cNvSpPr/>
            <p:nvPr/>
          </p:nvSpPr>
          <p:spPr>
            <a:xfrm>
              <a:off x="948401" y="1974500"/>
              <a:ext cx="2571294" cy="998414"/>
            </a:xfrm>
            <a:prstGeom prst="rect">
              <a:avLst/>
            </a:prstGeom>
            <a:solidFill>
              <a:srgbClr val="00B0F0">
                <a:alpha val="14902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253E714-100E-4CD9-BBDE-7F86C48CFBDE}"/>
                </a:ext>
              </a:extLst>
            </p:cNvPr>
            <p:cNvSpPr txBox="1"/>
            <p:nvPr/>
          </p:nvSpPr>
          <p:spPr>
            <a:xfrm>
              <a:off x="1380314" y="2634782"/>
              <a:ext cx="11505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Decoder</a:t>
              </a: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1407C98-A5C4-4668-A6B2-9588D80013DF}"/>
                </a:ext>
              </a:extLst>
            </p:cNvPr>
            <p:cNvSpPr/>
            <p:nvPr/>
          </p:nvSpPr>
          <p:spPr>
            <a:xfrm>
              <a:off x="2764639" y="1980946"/>
              <a:ext cx="985520" cy="985520"/>
            </a:xfrm>
            <a:custGeom>
              <a:avLst/>
              <a:gdLst>
                <a:gd name="connsiteX0" fmla="*/ 0 w 985520"/>
                <a:gd name="connsiteY0" fmla="*/ 162560 h 985520"/>
                <a:gd name="connsiteX1" fmla="*/ 0 w 985520"/>
                <a:gd name="connsiteY1" fmla="*/ 812800 h 985520"/>
                <a:gd name="connsiteX2" fmla="*/ 985520 w 985520"/>
                <a:gd name="connsiteY2" fmla="*/ 985520 h 985520"/>
                <a:gd name="connsiteX3" fmla="*/ 985520 w 985520"/>
                <a:gd name="connsiteY3" fmla="*/ 0 h 985520"/>
                <a:gd name="connsiteX4" fmla="*/ 0 w 985520"/>
                <a:gd name="connsiteY4" fmla="*/ 16256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520" h="985520">
                  <a:moveTo>
                    <a:pt x="0" y="162560"/>
                  </a:moveTo>
                  <a:lnTo>
                    <a:pt x="0" y="812800"/>
                  </a:lnTo>
                  <a:lnTo>
                    <a:pt x="985520" y="985520"/>
                  </a:lnTo>
                  <a:lnTo>
                    <a:pt x="98552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Encoder">
            <a:extLst>
              <a:ext uri="{FF2B5EF4-FFF2-40B4-BE49-F238E27FC236}">
                <a16:creationId xmlns:a16="http://schemas.microsoft.com/office/drawing/2014/main" id="{015E96C0-5707-4E3C-A5EB-464A5B3F5964}"/>
              </a:ext>
            </a:extLst>
          </p:cNvPr>
          <p:cNvGrpSpPr/>
          <p:nvPr/>
        </p:nvGrpSpPr>
        <p:grpSpPr>
          <a:xfrm>
            <a:off x="948401" y="2187160"/>
            <a:ext cx="2801758" cy="1070182"/>
            <a:chOff x="948401" y="1974500"/>
            <a:chExt cx="2801758" cy="107018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F5DBE3F-3322-40DD-B413-C2A9C3ED7440}"/>
                </a:ext>
              </a:extLst>
            </p:cNvPr>
            <p:cNvSpPr/>
            <p:nvPr/>
          </p:nvSpPr>
          <p:spPr>
            <a:xfrm>
              <a:off x="948401" y="1974500"/>
              <a:ext cx="2571294" cy="998414"/>
            </a:xfrm>
            <a:prstGeom prst="rect">
              <a:avLst/>
            </a:prstGeom>
            <a:solidFill>
              <a:srgbClr val="E48312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1E441D9-AC84-4CBA-BFB3-5BF66591D0BA}"/>
                </a:ext>
              </a:extLst>
            </p:cNvPr>
            <p:cNvSpPr txBox="1"/>
            <p:nvPr/>
          </p:nvSpPr>
          <p:spPr>
            <a:xfrm>
              <a:off x="1546107" y="2613795"/>
              <a:ext cx="112165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Encoder</a:t>
              </a: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C3BEE6E-861E-4C29-8C2A-9974E1F5EC29}"/>
                </a:ext>
              </a:extLst>
            </p:cNvPr>
            <p:cNvSpPr/>
            <p:nvPr/>
          </p:nvSpPr>
          <p:spPr>
            <a:xfrm>
              <a:off x="2764639" y="1980946"/>
              <a:ext cx="985520" cy="985520"/>
            </a:xfrm>
            <a:custGeom>
              <a:avLst/>
              <a:gdLst>
                <a:gd name="connsiteX0" fmla="*/ 0 w 985520"/>
                <a:gd name="connsiteY0" fmla="*/ 162560 h 985520"/>
                <a:gd name="connsiteX1" fmla="*/ 0 w 985520"/>
                <a:gd name="connsiteY1" fmla="*/ 812800 h 985520"/>
                <a:gd name="connsiteX2" fmla="*/ 985520 w 985520"/>
                <a:gd name="connsiteY2" fmla="*/ 985520 h 985520"/>
                <a:gd name="connsiteX3" fmla="*/ 985520 w 985520"/>
                <a:gd name="connsiteY3" fmla="*/ 0 h 985520"/>
                <a:gd name="connsiteX4" fmla="*/ 0 w 985520"/>
                <a:gd name="connsiteY4" fmla="*/ 16256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520" h="985520">
                  <a:moveTo>
                    <a:pt x="0" y="162560"/>
                  </a:moveTo>
                  <a:lnTo>
                    <a:pt x="0" y="812800"/>
                  </a:lnTo>
                  <a:lnTo>
                    <a:pt x="985520" y="985520"/>
                  </a:lnTo>
                  <a:lnTo>
                    <a:pt x="985520" y="0"/>
                  </a:lnTo>
                  <a:lnTo>
                    <a:pt x="0" y="16256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98035-9BC0-4C31-9E8A-FA419AB3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201BD-A411-4FA8-AE11-61EFB95D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A8D30-7EE9-44DA-93B9-8C62C621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A8B49E47-89C0-4717-8CF1-5D701406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150476" y="1591196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B4E802-00EB-4816-930B-FE65C4000D7D}"/>
              </a:ext>
            </a:extLst>
          </p:cNvPr>
          <p:cNvSpPr/>
          <p:nvPr/>
        </p:nvSpPr>
        <p:spPr>
          <a:xfrm>
            <a:off x="0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  <p:grpSp>
        <p:nvGrpSpPr>
          <p:cNvPr id="158" name="Remaining journeys">
            <a:extLst>
              <a:ext uri="{FF2B5EF4-FFF2-40B4-BE49-F238E27FC236}">
                <a16:creationId xmlns:a16="http://schemas.microsoft.com/office/drawing/2014/main" id="{E71B5B14-CA36-4A77-8561-DE4290ED7E8A}"/>
              </a:ext>
            </a:extLst>
          </p:cNvPr>
          <p:cNvGrpSpPr/>
          <p:nvPr/>
        </p:nvGrpSpPr>
        <p:grpSpPr>
          <a:xfrm>
            <a:off x="987136" y="947989"/>
            <a:ext cx="665020" cy="365125"/>
            <a:chOff x="987136" y="521969"/>
            <a:chExt cx="665020" cy="36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318418-896E-485E-9D5A-898ADAC9A05B}"/>
                </a:ext>
              </a:extLst>
            </p:cNvPr>
            <p:cNvSpPr/>
            <p:nvPr/>
          </p:nvSpPr>
          <p:spPr>
            <a:xfrm>
              <a:off x="98713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DC9918-7FB1-4102-970F-A77EE91D8B4B}"/>
                </a:ext>
              </a:extLst>
            </p:cNvPr>
            <p:cNvSpPr/>
            <p:nvPr/>
          </p:nvSpPr>
          <p:spPr>
            <a:xfrm>
              <a:off x="115339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FFAA89-494D-43DC-8193-94D8EE1FAA55}"/>
                </a:ext>
              </a:extLst>
            </p:cNvPr>
            <p:cNvSpPr/>
            <p:nvPr/>
          </p:nvSpPr>
          <p:spPr>
            <a:xfrm>
              <a:off x="131964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5D19D2-55ED-42CE-A4B6-802D3955AECA}"/>
                </a:ext>
              </a:extLst>
            </p:cNvPr>
            <p:cNvSpPr/>
            <p:nvPr/>
          </p:nvSpPr>
          <p:spPr>
            <a:xfrm>
              <a:off x="148590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Second k journeys">
            <a:extLst>
              <a:ext uri="{FF2B5EF4-FFF2-40B4-BE49-F238E27FC236}">
                <a16:creationId xmlns:a16="http://schemas.microsoft.com/office/drawing/2014/main" id="{A64FE084-5B6B-476F-9600-C1576D16E48A}"/>
              </a:ext>
            </a:extLst>
          </p:cNvPr>
          <p:cNvGrpSpPr/>
          <p:nvPr/>
        </p:nvGrpSpPr>
        <p:grpSpPr>
          <a:xfrm>
            <a:off x="1652156" y="947989"/>
            <a:ext cx="1662550" cy="365125"/>
            <a:chOff x="1652156" y="521969"/>
            <a:chExt cx="1662550" cy="3651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125AB-DC17-406E-9355-DA4D8C7578AF}"/>
                </a:ext>
              </a:extLst>
            </p:cNvPr>
            <p:cNvSpPr/>
            <p:nvPr/>
          </p:nvSpPr>
          <p:spPr>
            <a:xfrm>
              <a:off x="165215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C22BCE-92E7-4C82-BD64-2E78654FC122}"/>
                </a:ext>
              </a:extLst>
            </p:cNvPr>
            <p:cNvSpPr/>
            <p:nvPr/>
          </p:nvSpPr>
          <p:spPr>
            <a:xfrm>
              <a:off x="181841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EF51D1-CF55-441C-9933-03D21880921D}"/>
                </a:ext>
              </a:extLst>
            </p:cNvPr>
            <p:cNvSpPr/>
            <p:nvPr/>
          </p:nvSpPr>
          <p:spPr>
            <a:xfrm>
              <a:off x="198466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190042-FFD8-4FEE-825F-54385B03280E}"/>
                </a:ext>
              </a:extLst>
            </p:cNvPr>
            <p:cNvSpPr/>
            <p:nvPr/>
          </p:nvSpPr>
          <p:spPr>
            <a:xfrm>
              <a:off x="215092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605497-863E-48E9-ADAB-03488E14203A}"/>
                </a:ext>
              </a:extLst>
            </p:cNvPr>
            <p:cNvSpPr/>
            <p:nvPr/>
          </p:nvSpPr>
          <p:spPr>
            <a:xfrm>
              <a:off x="231717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53C125-51F0-4D31-B552-9E90A2AC29B4}"/>
                </a:ext>
              </a:extLst>
            </p:cNvPr>
            <p:cNvSpPr/>
            <p:nvPr/>
          </p:nvSpPr>
          <p:spPr>
            <a:xfrm>
              <a:off x="248343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7EF490-2AC6-4A30-B8D3-AF442C2F6B8D}"/>
                </a:ext>
              </a:extLst>
            </p:cNvPr>
            <p:cNvSpPr/>
            <p:nvPr/>
          </p:nvSpPr>
          <p:spPr>
            <a:xfrm>
              <a:off x="264968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D5E9FD-46AC-49F6-A8B2-0354C6A1EE2D}"/>
                </a:ext>
              </a:extLst>
            </p:cNvPr>
            <p:cNvSpPr/>
            <p:nvPr/>
          </p:nvSpPr>
          <p:spPr>
            <a:xfrm>
              <a:off x="281594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FB9AD1-A1D7-497C-BC53-8EDF87B6BA21}"/>
                </a:ext>
              </a:extLst>
            </p:cNvPr>
            <p:cNvSpPr/>
            <p:nvPr/>
          </p:nvSpPr>
          <p:spPr>
            <a:xfrm>
              <a:off x="298219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E362E9-62E5-4A85-B549-CC110E5111E8}"/>
                </a:ext>
              </a:extLst>
            </p:cNvPr>
            <p:cNvSpPr/>
            <p:nvPr/>
          </p:nvSpPr>
          <p:spPr>
            <a:xfrm>
              <a:off x="314845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First k journeys">
            <a:extLst>
              <a:ext uri="{FF2B5EF4-FFF2-40B4-BE49-F238E27FC236}">
                <a16:creationId xmlns:a16="http://schemas.microsoft.com/office/drawing/2014/main" id="{C252C196-97D2-4340-B423-0B6BCFFBF5BB}"/>
              </a:ext>
            </a:extLst>
          </p:cNvPr>
          <p:cNvGrpSpPr/>
          <p:nvPr/>
        </p:nvGrpSpPr>
        <p:grpSpPr>
          <a:xfrm>
            <a:off x="3314706" y="947989"/>
            <a:ext cx="1662550" cy="365125"/>
            <a:chOff x="3314706" y="521969"/>
            <a:chExt cx="1662550" cy="36512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C5AD2E-2D1B-4626-A1D9-F41141CE867F}"/>
                </a:ext>
              </a:extLst>
            </p:cNvPr>
            <p:cNvSpPr/>
            <p:nvPr/>
          </p:nvSpPr>
          <p:spPr>
            <a:xfrm>
              <a:off x="331470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FFA6F2-B794-47AB-B059-DD830E78C2A6}"/>
                </a:ext>
              </a:extLst>
            </p:cNvPr>
            <p:cNvSpPr/>
            <p:nvPr/>
          </p:nvSpPr>
          <p:spPr>
            <a:xfrm>
              <a:off x="348096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01D754-219A-4BD4-A055-E0C151AD4F10}"/>
                </a:ext>
              </a:extLst>
            </p:cNvPr>
            <p:cNvSpPr/>
            <p:nvPr/>
          </p:nvSpPr>
          <p:spPr>
            <a:xfrm>
              <a:off x="364721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555F7D-8481-4A30-9522-B9AAA5E85890}"/>
                </a:ext>
              </a:extLst>
            </p:cNvPr>
            <p:cNvSpPr/>
            <p:nvPr/>
          </p:nvSpPr>
          <p:spPr>
            <a:xfrm>
              <a:off x="381347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97D4FE9-5955-4C24-AC27-8A55A38A1F49}"/>
                </a:ext>
              </a:extLst>
            </p:cNvPr>
            <p:cNvSpPr/>
            <p:nvPr/>
          </p:nvSpPr>
          <p:spPr>
            <a:xfrm>
              <a:off x="397972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E2BEDD-1CEC-4035-A0AE-E02F2CCBED5F}"/>
                </a:ext>
              </a:extLst>
            </p:cNvPr>
            <p:cNvSpPr/>
            <p:nvPr/>
          </p:nvSpPr>
          <p:spPr>
            <a:xfrm>
              <a:off x="414598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416881-C313-45C3-A397-AD65FD1063A4}"/>
                </a:ext>
              </a:extLst>
            </p:cNvPr>
            <p:cNvSpPr/>
            <p:nvPr/>
          </p:nvSpPr>
          <p:spPr>
            <a:xfrm>
              <a:off x="431223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01F291-6257-46B8-98BF-2AC29A431127}"/>
                </a:ext>
              </a:extLst>
            </p:cNvPr>
            <p:cNvSpPr/>
            <p:nvPr/>
          </p:nvSpPr>
          <p:spPr>
            <a:xfrm>
              <a:off x="447849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BBA0AD-5EEB-4FCF-B579-EEBE1039CFA0}"/>
                </a:ext>
              </a:extLst>
            </p:cNvPr>
            <p:cNvSpPr/>
            <p:nvPr/>
          </p:nvSpPr>
          <p:spPr>
            <a:xfrm>
              <a:off x="464474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0D446D7-2CDD-46DF-B427-BAB4791782D5}"/>
                </a:ext>
              </a:extLst>
            </p:cNvPr>
            <p:cNvSpPr/>
            <p:nvPr/>
          </p:nvSpPr>
          <p:spPr>
            <a:xfrm>
              <a:off x="481100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FCEDC270-652F-4FEB-A1BC-E7E1E719CC85}"/>
              </a:ext>
            </a:extLst>
          </p:cNvPr>
          <p:cNvSpPr txBox="1"/>
          <p:nvPr/>
        </p:nvSpPr>
        <p:spPr>
          <a:xfrm>
            <a:off x="5146350" y="921012"/>
            <a:ext cx="2402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for N journeys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CD51D689-8507-4684-8D87-E0754609570D}"/>
              </a:ext>
            </a:extLst>
          </p:cNvPr>
          <p:cNvSpPr/>
          <p:nvPr/>
        </p:nvSpPr>
        <p:spPr>
          <a:xfrm>
            <a:off x="3757879" y="2503804"/>
            <a:ext cx="166255" cy="3651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CC17130-3BA5-4A52-898F-66BB7BB65EDF}"/>
              </a:ext>
            </a:extLst>
          </p:cNvPr>
          <p:cNvSpPr/>
          <p:nvPr/>
        </p:nvSpPr>
        <p:spPr>
          <a:xfrm>
            <a:off x="636387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61E6609-0D3C-4C8A-8A94-B1068171A658}"/>
              </a:ext>
            </a:extLst>
          </p:cNvPr>
          <p:cNvSpPr/>
          <p:nvPr/>
        </p:nvSpPr>
        <p:spPr>
          <a:xfrm>
            <a:off x="653013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1881295-C0B7-4F0C-906D-D9F41BD4ABC5}"/>
              </a:ext>
            </a:extLst>
          </p:cNvPr>
          <p:cNvSpPr/>
          <p:nvPr/>
        </p:nvSpPr>
        <p:spPr>
          <a:xfrm>
            <a:off x="669638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0485CED5-CF57-4657-A7A3-E205E6EED248}"/>
              </a:ext>
            </a:extLst>
          </p:cNvPr>
          <p:cNvSpPr/>
          <p:nvPr/>
        </p:nvSpPr>
        <p:spPr>
          <a:xfrm>
            <a:off x="686264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BE6CAE97-2EDE-4325-80FD-4AEA779A9D60}"/>
              </a:ext>
            </a:extLst>
          </p:cNvPr>
          <p:cNvSpPr/>
          <p:nvPr/>
        </p:nvSpPr>
        <p:spPr>
          <a:xfrm>
            <a:off x="702889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20FBB19-0BF0-4DC1-B5B2-8EB2E288AE57}"/>
              </a:ext>
            </a:extLst>
          </p:cNvPr>
          <p:cNvSpPr/>
          <p:nvPr/>
        </p:nvSpPr>
        <p:spPr>
          <a:xfrm>
            <a:off x="719515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DD0A655-D8A8-4442-80C3-D0443CDAEB1E}"/>
              </a:ext>
            </a:extLst>
          </p:cNvPr>
          <p:cNvSpPr/>
          <p:nvPr/>
        </p:nvSpPr>
        <p:spPr>
          <a:xfrm>
            <a:off x="736140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1F3B94A7-81B6-4EFD-B116-92AD83523F55}"/>
              </a:ext>
            </a:extLst>
          </p:cNvPr>
          <p:cNvSpPr/>
          <p:nvPr/>
        </p:nvSpPr>
        <p:spPr>
          <a:xfrm>
            <a:off x="752766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74D45FAE-7742-4850-B9E5-85AFFA88D4CC}"/>
              </a:ext>
            </a:extLst>
          </p:cNvPr>
          <p:cNvSpPr/>
          <p:nvPr/>
        </p:nvSpPr>
        <p:spPr>
          <a:xfrm>
            <a:off x="7693917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BFCB0E3-B742-4C5B-B7C9-4130006A107F}"/>
              </a:ext>
            </a:extLst>
          </p:cNvPr>
          <p:cNvSpPr/>
          <p:nvPr/>
        </p:nvSpPr>
        <p:spPr>
          <a:xfrm>
            <a:off x="786017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Left Brace 235">
            <a:extLst>
              <a:ext uri="{FF2B5EF4-FFF2-40B4-BE49-F238E27FC236}">
                <a16:creationId xmlns:a16="http://schemas.microsoft.com/office/drawing/2014/main" id="{1DD9FB7D-775A-4A26-9648-2076DDAA86DD}"/>
              </a:ext>
            </a:extLst>
          </p:cNvPr>
          <p:cNvSpPr/>
          <p:nvPr/>
        </p:nvSpPr>
        <p:spPr>
          <a:xfrm rot="5400000">
            <a:off x="4041380" y="-66971"/>
            <a:ext cx="209201" cy="1662550"/>
          </a:xfrm>
          <a:prstGeom prst="leftBrace">
            <a:avLst>
              <a:gd name="adj1" fmla="val 47186"/>
              <a:gd name="adj2" fmla="val 50306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FA21E9EC-47BC-4DAB-B3C1-D265809BFA5B}"/>
              </a:ext>
            </a:extLst>
          </p:cNvPr>
          <p:cNvSpPr txBox="1"/>
          <p:nvPr/>
        </p:nvSpPr>
        <p:spPr>
          <a:xfrm>
            <a:off x="3514840" y="262117"/>
            <a:ext cx="13792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 journeys</a:t>
            </a:r>
          </a:p>
        </p:txBody>
      </p:sp>
      <p:grpSp>
        <p:nvGrpSpPr>
          <p:cNvPr id="241" name="Infinite Stream Text">
            <a:extLst>
              <a:ext uri="{FF2B5EF4-FFF2-40B4-BE49-F238E27FC236}">
                <a16:creationId xmlns:a16="http://schemas.microsoft.com/office/drawing/2014/main" id="{F95A69AB-3EED-4025-A346-8AFCF30F1363}"/>
              </a:ext>
            </a:extLst>
          </p:cNvPr>
          <p:cNvGrpSpPr/>
          <p:nvPr/>
        </p:nvGrpSpPr>
        <p:grpSpPr>
          <a:xfrm>
            <a:off x="1901538" y="3050713"/>
            <a:ext cx="2925640" cy="1359986"/>
            <a:chOff x="1986174" y="3242025"/>
            <a:chExt cx="2925640" cy="1359986"/>
          </a:xfrm>
        </p:grpSpPr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E1C51957-3095-4494-8603-7D2E3454FA6E}"/>
                </a:ext>
              </a:extLst>
            </p:cNvPr>
            <p:cNvSpPr txBox="1"/>
            <p:nvPr/>
          </p:nvSpPr>
          <p:spPr>
            <a:xfrm>
              <a:off x="1986174" y="3832570"/>
              <a:ext cx="2925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Infinite stream of codewords</a:t>
              </a:r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7E0B8640-BD97-46B6-AB30-BAC67503FAFA}"/>
                </a:ext>
              </a:extLst>
            </p:cNvPr>
            <p:cNvCxnSpPr>
              <a:cxnSpLocks/>
              <a:stCxn id="238" idx="0"/>
            </p:cNvCxnSpPr>
            <p:nvPr/>
          </p:nvCxnSpPr>
          <p:spPr>
            <a:xfrm flipV="1">
              <a:off x="3448994" y="3242025"/>
              <a:ext cx="864750" cy="590545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BFB245A6-D9D5-450E-9B88-FB7E8BF58919}"/>
              </a:ext>
            </a:extLst>
          </p:cNvPr>
          <p:cNvSpPr txBox="1"/>
          <p:nvPr/>
        </p:nvSpPr>
        <p:spPr>
          <a:xfrm>
            <a:off x="5162536" y="3286774"/>
            <a:ext cx="3801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On-the-fly Gaussian Elimination</a:t>
            </a:r>
          </a:p>
        </p:txBody>
      </p:sp>
    </p:spTree>
    <p:extLst>
      <p:ext uri="{BB962C8B-B14F-4D97-AF65-F5344CB8AC3E}">
        <p14:creationId xmlns:p14="http://schemas.microsoft.com/office/powerpoint/2010/main" val="38088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0.2474 0.226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8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5086 -0.0020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236" grpId="0" animBg="1"/>
      <p:bldP spid="237" grpId="0"/>
      <p:bldP spid="24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Start_201802081626551874_5457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Decoder">
            <a:extLst>
              <a:ext uri="{FF2B5EF4-FFF2-40B4-BE49-F238E27FC236}">
                <a16:creationId xmlns:a16="http://schemas.microsoft.com/office/drawing/2014/main" id="{FA57F153-DF09-4DA6-B197-2F53C47A9530}"/>
              </a:ext>
            </a:extLst>
          </p:cNvPr>
          <p:cNvGrpSpPr/>
          <p:nvPr/>
        </p:nvGrpSpPr>
        <p:grpSpPr>
          <a:xfrm flipH="1">
            <a:off x="5324071" y="2146519"/>
            <a:ext cx="2801758" cy="1091169"/>
            <a:chOff x="948401" y="1974500"/>
            <a:chExt cx="2801758" cy="1091169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346E24A-CD9F-47C2-B91C-895C0FFE949C}"/>
                </a:ext>
              </a:extLst>
            </p:cNvPr>
            <p:cNvSpPr/>
            <p:nvPr/>
          </p:nvSpPr>
          <p:spPr>
            <a:xfrm>
              <a:off x="948401" y="1974500"/>
              <a:ext cx="2571294" cy="998414"/>
            </a:xfrm>
            <a:prstGeom prst="rect">
              <a:avLst/>
            </a:prstGeom>
            <a:solidFill>
              <a:srgbClr val="00B0F0">
                <a:alpha val="14902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253E714-100E-4CD9-BBDE-7F86C48CFBDE}"/>
                </a:ext>
              </a:extLst>
            </p:cNvPr>
            <p:cNvSpPr txBox="1"/>
            <p:nvPr/>
          </p:nvSpPr>
          <p:spPr>
            <a:xfrm>
              <a:off x="1380314" y="2634782"/>
              <a:ext cx="11505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Decoder</a:t>
              </a: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1407C98-A5C4-4668-A6B2-9588D80013DF}"/>
                </a:ext>
              </a:extLst>
            </p:cNvPr>
            <p:cNvSpPr/>
            <p:nvPr/>
          </p:nvSpPr>
          <p:spPr>
            <a:xfrm>
              <a:off x="2764639" y="1980946"/>
              <a:ext cx="985520" cy="985520"/>
            </a:xfrm>
            <a:custGeom>
              <a:avLst/>
              <a:gdLst>
                <a:gd name="connsiteX0" fmla="*/ 0 w 985520"/>
                <a:gd name="connsiteY0" fmla="*/ 162560 h 985520"/>
                <a:gd name="connsiteX1" fmla="*/ 0 w 985520"/>
                <a:gd name="connsiteY1" fmla="*/ 812800 h 985520"/>
                <a:gd name="connsiteX2" fmla="*/ 985520 w 985520"/>
                <a:gd name="connsiteY2" fmla="*/ 985520 h 985520"/>
                <a:gd name="connsiteX3" fmla="*/ 985520 w 985520"/>
                <a:gd name="connsiteY3" fmla="*/ 0 h 985520"/>
                <a:gd name="connsiteX4" fmla="*/ 0 w 985520"/>
                <a:gd name="connsiteY4" fmla="*/ 16256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520" h="985520">
                  <a:moveTo>
                    <a:pt x="0" y="162560"/>
                  </a:moveTo>
                  <a:lnTo>
                    <a:pt x="0" y="812800"/>
                  </a:lnTo>
                  <a:lnTo>
                    <a:pt x="985520" y="985520"/>
                  </a:lnTo>
                  <a:lnTo>
                    <a:pt x="98552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Encoder">
            <a:extLst>
              <a:ext uri="{FF2B5EF4-FFF2-40B4-BE49-F238E27FC236}">
                <a16:creationId xmlns:a16="http://schemas.microsoft.com/office/drawing/2014/main" id="{015E96C0-5707-4E3C-A5EB-464A5B3F5964}"/>
              </a:ext>
            </a:extLst>
          </p:cNvPr>
          <p:cNvGrpSpPr/>
          <p:nvPr/>
        </p:nvGrpSpPr>
        <p:grpSpPr>
          <a:xfrm>
            <a:off x="948401" y="2187160"/>
            <a:ext cx="2801758" cy="1070182"/>
            <a:chOff x="948401" y="1974500"/>
            <a:chExt cx="2801758" cy="107018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F5DBE3F-3322-40DD-B413-C2A9C3ED7440}"/>
                </a:ext>
              </a:extLst>
            </p:cNvPr>
            <p:cNvSpPr/>
            <p:nvPr/>
          </p:nvSpPr>
          <p:spPr>
            <a:xfrm>
              <a:off x="948401" y="1974500"/>
              <a:ext cx="2571294" cy="998414"/>
            </a:xfrm>
            <a:prstGeom prst="rect">
              <a:avLst/>
            </a:prstGeom>
            <a:solidFill>
              <a:srgbClr val="E48312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1E441D9-AC84-4CBA-BFB3-5BF66591D0BA}"/>
                </a:ext>
              </a:extLst>
            </p:cNvPr>
            <p:cNvSpPr txBox="1"/>
            <p:nvPr/>
          </p:nvSpPr>
          <p:spPr>
            <a:xfrm>
              <a:off x="1546107" y="2613795"/>
              <a:ext cx="112165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Encoder</a:t>
              </a: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C3BEE6E-861E-4C29-8C2A-9974E1F5EC29}"/>
                </a:ext>
              </a:extLst>
            </p:cNvPr>
            <p:cNvSpPr/>
            <p:nvPr/>
          </p:nvSpPr>
          <p:spPr>
            <a:xfrm>
              <a:off x="2764639" y="1980946"/>
              <a:ext cx="985520" cy="985520"/>
            </a:xfrm>
            <a:custGeom>
              <a:avLst/>
              <a:gdLst>
                <a:gd name="connsiteX0" fmla="*/ 0 w 985520"/>
                <a:gd name="connsiteY0" fmla="*/ 162560 h 985520"/>
                <a:gd name="connsiteX1" fmla="*/ 0 w 985520"/>
                <a:gd name="connsiteY1" fmla="*/ 812800 h 985520"/>
                <a:gd name="connsiteX2" fmla="*/ 985520 w 985520"/>
                <a:gd name="connsiteY2" fmla="*/ 985520 h 985520"/>
                <a:gd name="connsiteX3" fmla="*/ 985520 w 985520"/>
                <a:gd name="connsiteY3" fmla="*/ 0 h 985520"/>
                <a:gd name="connsiteX4" fmla="*/ 0 w 985520"/>
                <a:gd name="connsiteY4" fmla="*/ 16256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520" h="985520">
                  <a:moveTo>
                    <a:pt x="0" y="162560"/>
                  </a:moveTo>
                  <a:lnTo>
                    <a:pt x="0" y="812800"/>
                  </a:lnTo>
                  <a:lnTo>
                    <a:pt x="985520" y="985520"/>
                  </a:lnTo>
                  <a:lnTo>
                    <a:pt x="985520" y="0"/>
                  </a:lnTo>
                  <a:lnTo>
                    <a:pt x="0" y="16256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98035-9BC0-4C31-9E8A-FA419AB3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201BD-A411-4FA8-AE11-61EFB95D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A8D30-7EE9-44DA-93B9-8C62C621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A8B49E47-89C0-4717-8CF1-5D701406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150476" y="1591196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B4E802-00EB-4816-930B-FE65C4000D7D}"/>
              </a:ext>
            </a:extLst>
          </p:cNvPr>
          <p:cNvSpPr/>
          <p:nvPr/>
        </p:nvSpPr>
        <p:spPr>
          <a:xfrm>
            <a:off x="0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  <p:grpSp>
        <p:nvGrpSpPr>
          <p:cNvPr id="158" name="Remaining journeys">
            <a:extLst>
              <a:ext uri="{FF2B5EF4-FFF2-40B4-BE49-F238E27FC236}">
                <a16:creationId xmlns:a16="http://schemas.microsoft.com/office/drawing/2014/main" id="{E71B5B14-CA36-4A77-8561-DE4290ED7E8A}"/>
              </a:ext>
            </a:extLst>
          </p:cNvPr>
          <p:cNvGrpSpPr/>
          <p:nvPr/>
        </p:nvGrpSpPr>
        <p:grpSpPr>
          <a:xfrm>
            <a:off x="987136" y="947989"/>
            <a:ext cx="665020" cy="365125"/>
            <a:chOff x="987136" y="521969"/>
            <a:chExt cx="665020" cy="36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318418-896E-485E-9D5A-898ADAC9A05B}"/>
                </a:ext>
              </a:extLst>
            </p:cNvPr>
            <p:cNvSpPr/>
            <p:nvPr/>
          </p:nvSpPr>
          <p:spPr>
            <a:xfrm>
              <a:off x="98713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DC9918-7FB1-4102-970F-A77EE91D8B4B}"/>
                </a:ext>
              </a:extLst>
            </p:cNvPr>
            <p:cNvSpPr/>
            <p:nvPr/>
          </p:nvSpPr>
          <p:spPr>
            <a:xfrm>
              <a:off x="115339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FFAA89-494D-43DC-8193-94D8EE1FAA55}"/>
                </a:ext>
              </a:extLst>
            </p:cNvPr>
            <p:cNvSpPr/>
            <p:nvPr/>
          </p:nvSpPr>
          <p:spPr>
            <a:xfrm>
              <a:off x="131964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5D19D2-55ED-42CE-A4B6-802D3955AECA}"/>
                </a:ext>
              </a:extLst>
            </p:cNvPr>
            <p:cNvSpPr/>
            <p:nvPr/>
          </p:nvSpPr>
          <p:spPr>
            <a:xfrm>
              <a:off x="148590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Second k journeys">
            <a:extLst>
              <a:ext uri="{FF2B5EF4-FFF2-40B4-BE49-F238E27FC236}">
                <a16:creationId xmlns:a16="http://schemas.microsoft.com/office/drawing/2014/main" id="{A64FE084-5B6B-476F-9600-C1576D16E48A}"/>
              </a:ext>
            </a:extLst>
          </p:cNvPr>
          <p:cNvGrpSpPr/>
          <p:nvPr/>
        </p:nvGrpSpPr>
        <p:grpSpPr>
          <a:xfrm>
            <a:off x="1652156" y="947989"/>
            <a:ext cx="1662550" cy="365125"/>
            <a:chOff x="1652156" y="521969"/>
            <a:chExt cx="1662550" cy="3651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125AB-DC17-406E-9355-DA4D8C7578AF}"/>
                </a:ext>
              </a:extLst>
            </p:cNvPr>
            <p:cNvSpPr/>
            <p:nvPr/>
          </p:nvSpPr>
          <p:spPr>
            <a:xfrm>
              <a:off x="165215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C22BCE-92E7-4C82-BD64-2E78654FC122}"/>
                </a:ext>
              </a:extLst>
            </p:cNvPr>
            <p:cNvSpPr/>
            <p:nvPr/>
          </p:nvSpPr>
          <p:spPr>
            <a:xfrm>
              <a:off x="181841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EF51D1-CF55-441C-9933-03D21880921D}"/>
                </a:ext>
              </a:extLst>
            </p:cNvPr>
            <p:cNvSpPr/>
            <p:nvPr/>
          </p:nvSpPr>
          <p:spPr>
            <a:xfrm>
              <a:off x="198466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190042-FFD8-4FEE-825F-54385B03280E}"/>
                </a:ext>
              </a:extLst>
            </p:cNvPr>
            <p:cNvSpPr/>
            <p:nvPr/>
          </p:nvSpPr>
          <p:spPr>
            <a:xfrm>
              <a:off x="215092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605497-863E-48E9-ADAB-03488E14203A}"/>
                </a:ext>
              </a:extLst>
            </p:cNvPr>
            <p:cNvSpPr/>
            <p:nvPr/>
          </p:nvSpPr>
          <p:spPr>
            <a:xfrm>
              <a:off x="231717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53C125-51F0-4D31-B552-9E90A2AC29B4}"/>
                </a:ext>
              </a:extLst>
            </p:cNvPr>
            <p:cNvSpPr/>
            <p:nvPr/>
          </p:nvSpPr>
          <p:spPr>
            <a:xfrm>
              <a:off x="248343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7EF490-2AC6-4A30-B8D3-AF442C2F6B8D}"/>
                </a:ext>
              </a:extLst>
            </p:cNvPr>
            <p:cNvSpPr/>
            <p:nvPr/>
          </p:nvSpPr>
          <p:spPr>
            <a:xfrm>
              <a:off x="264968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D5E9FD-46AC-49F6-A8B2-0354C6A1EE2D}"/>
                </a:ext>
              </a:extLst>
            </p:cNvPr>
            <p:cNvSpPr/>
            <p:nvPr/>
          </p:nvSpPr>
          <p:spPr>
            <a:xfrm>
              <a:off x="281594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FB9AD1-A1D7-497C-BC53-8EDF87B6BA21}"/>
                </a:ext>
              </a:extLst>
            </p:cNvPr>
            <p:cNvSpPr/>
            <p:nvPr/>
          </p:nvSpPr>
          <p:spPr>
            <a:xfrm>
              <a:off x="298219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E362E9-62E5-4A85-B549-CC110E5111E8}"/>
                </a:ext>
              </a:extLst>
            </p:cNvPr>
            <p:cNvSpPr/>
            <p:nvPr/>
          </p:nvSpPr>
          <p:spPr>
            <a:xfrm>
              <a:off x="314845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FCEDC270-652F-4FEB-A1BC-E7E1E719CC85}"/>
              </a:ext>
            </a:extLst>
          </p:cNvPr>
          <p:cNvSpPr txBox="1"/>
          <p:nvPr/>
        </p:nvSpPr>
        <p:spPr>
          <a:xfrm>
            <a:off x="5146350" y="921012"/>
            <a:ext cx="2402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for N journeys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CC17130-3BA5-4A52-898F-66BB7BB65EDF}"/>
              </a:ext>
            </a:extLst>
          </p:cNvPr>
          <p:cNvSpPr/>
          <p:nvPr/>
        </p:nvSpPr>
        <p:spPr>
          <a:xfrm>
            <a:off x="636387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61E6609-0D3C-4C8A-8A94-B1068171A658}"/>
              </a:ext>
            </a:extLst>
          </p:cNvPr>
          <p:cNvSpPr/>
          <p:nvPr/>
        </p:nvSpPr>
        <p:spPr>
          <a:xfrm>
            <a:off x="653013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1881295-C0B7-4F0C-906D-D9F41BD4ABC5}"/>
              </a:ext>
            </a:extLst>
          </p:cNvPr>
          <p:cNvSpPr/>
          <p:nvPr/>
        </p:nvSpPr>
        <p:spPr>
          <a:xfrm>
            <a:off x="669638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0485CED5-CF57-4657-A7A3-E205E6EED248}"/>
              </a:ext>
            </a:extLst>
          </p:cNvPr>
          <p:cNvSpPr/>
          <p:nvPr/>
        </p:nvSpPr>
        <p:spPr>
          <a:xfrm>
            <a:off x="686264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BE6CAE97-2EDE-4325-80FD-4AEA779A9D60}"/>
              </a:ext>
            </a:extLst>
          </p:cNvPr>
          <p:cNvSpPr/>
          <p:nvPr/>
        </p:nvSpPr>
        <p:spPr>
          <a:xfrm>
            <a:off x="702889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20FBB19-0BF0-4DC1-B5B2-8EB2E288AE57}"/>
              </a:ext>
            </a:extLst>
          </p:cNvPr>
          <p:cNvSpPr/>
          <p:nvPr/>
        </p:nvSpPr>
        <p:spPr>
          <a:xfrm>
            <a:off x="719515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DD0A655-D8A8-4442-80C3-D0443CDAEB1E}"/>
              </a:ext>
            </a:extLst>
          </p:cNvPr>
          <p:cNvSpPr/>
          <p:nvPr/>
        </p:nvSpPr>
        <p:spPr>
          <a:xfrm>
            <a:off x="736140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1F3B94A7-81B6-4EFD-B116-92AD83523F55}"/>
              </a:ext>
            </a:extLst>
          </p:cNvPr>
          <p:cNvSpPr/>
          <p:nvPr/>
        </p:nvSpPr>
        <p:spPr>
          <a:xfrm>
            <a:off x="752766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74D45FAE-7742-4850-B9E5-85AFFA88D4CC}"/>
              </a:ext>
            </a:extLst>
          </p:cNvPr>
          <p:cNvSpPr/>
          <p:nvPr/>
        </p:nvSpPr>
        <p:spPr>
          <a:xfrm>
            <a:off x="7693917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BFCB0E3-B742-4C5B-B7C9-4130006A107F}"/>
              </a:ext>
            </a:extLst>
          </p:cNvPr>
          <p:cNvSpPr/>
          <p:nvPr/>
        </p:nvSpPr>
        <p:spPr>
          <a:xfrm>
            <a:off x="786017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C83D16-70D9-4697-AF23-2A7D56F424EC}"/>
              </a:ext>
            </a:extLst>
          </p:cNvPr>
          <p:cNvGrpSpPr/>
          <p:nvPr/>
        </p:nvGrpSpPr>
        <p:grpSpPr>
          <a:xfrm>
            <a:off x="3314706" y="262117"/>
            <a:ext cx="1662550" cy="606787"/>
            <a:chOff x="3314706" y="49457"/>
            <a:chExt cx="1662550" cy="606787"/>
          </a:xfrm>
        </p:grpSpPr>
        <p:sp>
          <p:nvSpPr>
            <p:cNvPr id="236" name="Left Brace 235">
              <a:extLst>
                <a:ext uri="{FF2B5EF4-FFF2-40B4-BE49-F238E27FC236}">
                  <a16:creationId xmlns:a16="http://schemas.microsoft.com/office/drawing/2014/main" id="{1DD9FB7D-775A-4A26-9648-2076DDAA86DD}"/>
                </a:ext>
              </a:extLst>
            </p:cNvPr>
            <p:cNvSpPr/>
            <p:nvPr/>
          </p:nvSpPr>
          <p:spPr>
            <a:xfrm rot="5400000">
              <a:off x="4041380" y="-279631"/>
              <a:ext cx="209201" cy="1662550"/>
            </a:xfrm>
            <a:prstGeom prst="leftBrace">
              <a:avLst>
                <a:gd name="adj1" fmla="val 47186"/>
                <a:gd name="adj2" fmla="val 50306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FA21E9EC-47BC-4DAB-B3C1-D265809BFA5B}"/>
                </a:ext>
              </a:extLst>
            </p:cNvPr>
            <p:cNvSpPr txBox="1"/>
            <p:nvPr/>
          </p:nvSpPr>
          <p:spPr>
            <a:xfrm>
              <a:off x="3514840" y="49457"/>
              <a:ext cx="13792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 journeys</a:t>
              </a:r>
            </a:p>
          </p:txBody>
        </p:sp>
      </p:grpSp>
      <p:grpSp>
        <p:nvGrpSpPr>
          <p:cNvPr id="241" name="Infinite Stream Text">
            <a:extLst>
              <a:ext uri="{FF2B5EF4-FFF2-40B4-BE49-F238E27FC236}">
                <a16:creationId xmlns:a16="http://schemas.microsoft.com/office/drawing/2014/main" id="{F95A69AB-3EED-4025-A346-8AFCF30F1363}"/>
              </a:ext>
            </a:extLst>
          </p:cNvPr>
          <p:cNvGrpSpPr/>
          <p:nvPr/>
        </p:nvGrpSpPr>
        <p:grpSpPr>
          <a:xfrm>
            <a:off x="1901538" y="3050713"/>
            <a:ext cx="2925640" cy="1359986"/>
            <a:chOff x="1986174" y="3242025"/>
            <a:chExt cx="2925640" cy="1359986"/>
          </a:xfrm>
        </p:grpSpPr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E1C51957-3095-4494-8603-7D2E3454FA6E}"/>
                </a:ext>
              </a:extLst>
            </p:cNvPr>
            <p:cNvSpPr txBox="1"/>
            <p:nvPr/>
          </p:nvSpPr>
          <p:spPr>
            <a:xfrm>
              <a:off x="1986174" y="3832570"/>
              <a:ext cx="2925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Infinite stream of codewords</a:t>
              </a:r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7E0B8640-BD97-46B6-AB30-BAC67503FAFA}"/>
                </a:ext>
              </a:extLst>
            </p:cNvPr>
            <p:cNvCxnSpPr>
              <a:cxnSpLocks/>
              <a:stCxn id="238" idx="0"/>
            </p:cNvCxnSpPr>
            <p:nvPr/>
          </p:nvCxnSpPr>
          <p:spPr>
            <a:xfrm flipV="1">
              <a:off x="3448994" y="3242025"/>
              <a:ext cx="864750" cy="590545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BFB245A6-D9D5-450E-9B88-FB7E8BF58919}"/>
              </a:ext>
            </a:extLst>
          </p:cNvPr>
          <p:cNvSpPr txBox="1"/>
          <p:nvPr/>
        </p:nvSpPr>
        <p:spPr>
          <a:xfrm>
            <a:off x="5162536" y="3282696"/>
            <a:ext cx="3801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On-the-fly Gaussian Elimination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90F3AC-CC11-47BE-8824-2944FF3AA82F}"/>
              </a:ext>
            </a:extLst>
          </p:cNvPr>
          <p:cNvSpPr/>
          <p:nvPr/>
        </p:nvSpPr>
        <p:spPr>
          <a:xfrm>
            <a:off x="3764145" y="2503803"/>
            <a:ext cx="166255" cy="3651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Second k journeys">
            <a:extLst>
              <a:ext uri="{FF2B5EF4-FFF2-40B4-BE49-F238E27FC236}">
                <a16:creationId xmlns:a16="http://schemas.microsoft.com/office/drawing/2014/main" id="{448AA01D-598C-4428-916F-5CF295152C1B}"/>
              </a:ext>
            </a:extLst>
          </p:cNvPr>
          <p:cNvGrpSpPr/>
          <p:nvPr/>
        </p:nvGrpSpPr>
        <p:grpSpPr>
          <a:xfrm>
            <a:off x="1044590" y="2503802"/>
            <a:ext cx="1662550" cy="365125"/>
            <a:chOff x="1652156" y="521969"/>
            <a:chExt cx="1662550" cy="36512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33958D6-4DEC-4C4B-B9AB-D1F4ECE0645E}"/>
                </a:ext>
              </a:extLst>
            </p:cNvPr>
            <p:cNvSpPr/>
            <p:nvPr/>
          </p:nvSpPr>
          <p:spPr>
            <a:xfrm>
              <a:off x="165215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4840057-37CB-4FBF-B92F-588395071955}"/>
                </a:ext>
              </a:extLst>
            </p:cNvPr>
            <p:cNvSpPr/>
            <p:nvPr/>
          </p:nvSpPr>
          <p:spPr>
            <a:xfrm>
              <a:off x="181841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28435F2-A44C-4490-89D7-22E039A9B84D}"/>
                </a:ext>
              </a:extLst>
            </p:cNvPr>
            <p:cNvSpPr/>
            <p:nvPr/>
          </p:nvSpPr>
          <p:spPr>
            <a:xfrm>
              <a:off x="198466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00EA9C9-914C-4016-A0B2-4A4928EBC38F}"/>
                </a:ext>
              </a:extLst>
            </p:cNvPr>
            <p:cNvSpPr/>
            <p:nvPr/>
          </p:nvSpPr>
          <p:spPr>
            <a:xfrm>
              <a:off x="215092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08FFADE-5B1E-4207-9905-7FCAAF6EB087}"/>
                </a:ext>
              </a:extLst>
            </p:cNvPr>
            <p:cNvSpPr/>
            <p:nvPr/>
          </p:nvSpPr>
          <p:spPr>
            <a:xfrm>
              <a:off x="231717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5E9E80A-DE39-47A8-B323-0B0DCCC45463}"/>
                </a:ext>
              </a:extLst>
            </p:cNvPr>
            <p:cNvSpPr/>
            <p:nvPr/>
          </p:nvSpPr>
          <p:spPr>
            <a:xfrm>
              <a:off x="248343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39D769D-E66D-46C0-A4ED-47114043F6FC}"/>
                </a:ext>
              </a:extLst>
            </p:cNvPr>
            <p:cNvSpPr/>
            <p:nvPr/>
          </p:nvSpPr>
          <p:spPr>
            <a:xfrm>
              <a:off x="264968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23FDEF1-D4A1-447C-AA32-47F7707D1F49}"/>
                </a:ext>
              </a:extLst>
            </p:cNvPr>
            <p:cNvSpPr/>
            <p:nvPr/>
          </p:nvSpPr>
          <p:spPr>
            <a:xfrm>
              <a:off x="281594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A47D643-B50F-443B-89A8-199D24B169A7}"/>
                </a:ext>
              </a:extLst>
            </p:cNvPr>
            <p:cNvSpPr/>
            <p:nvPr/>
          </p:nvSpPr>
          <p:spPr>
            <a:xfrm>
              <a:off x="298219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A3951A7-B482-4025-B463-F6F7EED269E1}"/>
                </a:ext>
              </a:extLst>
            </p:cNvPr>
            <p:cNvSpPr/>
            <p:nvPr/>
          </p:nvSpPr>
          <p:spPr>
            <a:xfrm>
              <a:off x="314845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BlockACK Text">
            <a:extLst>
              <a:ext uri="{FF2B5EF4-FFF2-40B4-BE49-F238E27FC236}">
                <a16:creationId xmlns:a16="http://schemas.microsoft.com/office/drawing/2014/main" id="{FF742AC2-194D-40D4-8E1C-23C08043E396}"/>
              </a:ext>
            </a:extLst>
          </p:cNvPr>
          <p:cNvGrpSpPr/>
          <p:nvPr/>
        </p:nvGrpSpPr>
        <p:grpSpPr>
          <a:xfrm>
            <a:off x="4086877" y="3041898"/>
            <a:ext cx="2925640" cy="1314373"/>
            <a:chOff x="1986174" y="2949084"/>
            <a:chExt cx="2925640" cy="131437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294182D-BEAF-43B3-97B9-7F249752197E}"/>
                </a:ext>
              </a:extLst>
            </p:cNvPr>
            <p:cNvSpPr txBox="1"/>
            <p:nvPr/>
          </p:nvSpPr>
          <p:spPr>
            <a:xfrm>
              <a:off x="1986174" y="3832570"/>
              <a:ext cx="2925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Block-ACK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EE3BC0-EF89-4CD0-9F10-7963DB392300}"/>
                </a:ext>
              </a:extLst>
            </p:cNvPr>
            <p:cNvCxnSpPr>
              <a:cxnSpLocks/>
              <a:stCxn id="73" idx="0"/>
            </p:cNvCxnSpPr>
            <p:nvPr/>
          </p:nvCxnSpPr>
          <p:spPr>
            <a:xfrm flipH="1" flipV="1">
              <a:off x="2408594" y="2949084"/>
              <a:ext cx="1040400" cy="88348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42E73CE-C221-4401-BC81-87F7874B604E}"/>
              </a:ext>
            </a:extLst>
          </p:cNvPr>
          <p:cNvSpPr txBox="1"/>
          <p:nvPr/>
        </p:nvSpPr>
        <p:spPr>
          <a:xfrm>
            <a:off x="1153391" y="4183497"/>
            <a:ext cx="3745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 repeats until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more journey data OR 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Tx window closes</a:t>
            </a:r>
          </a:p>
        </p:txBody>
      </p:sp>
    </p:spTree>
    <p:extLst>
      <p:ext uri="{BB962C8B-B14F-4D97-AF65-F5344CB8AC3E}">
        <p14:creationId xmlns:p14="http://schemas.microsoft.com/office/powerpoint/2010/main" val="1454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15087 -0.00209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-0.18177 -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-0.06667 0.226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0" grpId="2" animBg="1"/>
      <p:bldP spid="7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18020816265499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Decoder">
            <a:extLst>
              <a:ext uri="{FF2B5EF4-FFF2-40B4-BE49-F238E27FC236}">
                <a16:creationId xmlns:a16="http://schemas.microsoft.com/office/drawing/2014/main" id="{FA57F153-DF09-4DA6-B197-2F53C47A9530}"/>
              </a:ext>
            </a:extLst>
          </p:cNvPr>
          <p:cNvGrpSpPr/>
          <p:nvPr/>
        </p:nvGrpSpPr>
        <p:grpSpPr>
          <a:xfrm flipH="1">
            <a:off x="5324071" y="2146519"/>
            <a:ext cx="2801758" cy="1091169"/>
            <a:chOff x="948401" y="1974500"/>
            <a:chExt cx="2801758" cy="1091169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346E24A-CD9F-47C2-B91C-895C0FFE949C}"/>
                </a:ext>
              </a:extLst>
            </p:cNvPr>
            <p:cNvSpPr/>
            <p:nvPr/>
          </p:nvSpPr>
          <p:spPr>
            <a:xfrm>
              <a:off x="948401" y="1974500"/>
              <a:ext cx="2571294" cy="998414"/>
            </a:xfrm>
            <a:prstGeom prst="rect">
              <a:avLst/>
            </a:prstGeom>
            <a:solidFill>
              <a:srgbClr val="00B0F0">
                <a:alpha val="14902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253E714-100E-4CD9-BBDE-7F86C48CFBDE}"/>
                </a:ext>
              </a:extLst>
            </p:cNvPr>
            <p:cNvSpPr txBox="1"/>
            <p:nvPr/>
          </p:nvSpPr>
          <p:spPr>
            <a:xfrm>
              <a:off x="1380314" y="2634782"/>
              <a:ext cx="11505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Decoder</a:t>
              </a: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1407C98-A5C4-4668-A6B2-9588D80013DF}"/>
                </a:ext>
              </a:extLst>
            </p:cNvPr>
            <p:cNvSpPr/>
            <p:nvPr/>
          </p:nvSpPr>
          <p:spPr>
            <a:xfrm>
              <a:off x="2764639" y="1980946"/>
              <a:ext cx="985520" cy="985520"/>
            </a:xfrm>
            <a:custGeom>
              <a:avLst/>
              <a:gdLst>
                <a:gd name="connsiteX0" fmla="*/ 0 w 985520"/>
                <a:gd name="connsiteY0" fmla="*/ 162560 h 985520"/>
                <a:gd name="connsiteX1" fmla="*/ 0 w 985520"/>
                <a:gd name="connsiteY1" fmla="*/ 812800 h 985520"/>
                <a:gd name="connsiteX2" fmla="*/ 985520 w 985520"/>
                <a:gd name="connsiteY2" fmla="*/ 985520 h 985520"/>
                <a:gd name="connsiteX3" fmla="*/ 985520 w 985520"/>
                <a:gd name="connsiteY3" fmla="*/ 0 h 985520"/>
                <a:gd name="connsiteX4" fmla="*/ 0 w 985520"/>
                <a:gd name="connsiteY4" fmla="*/ 16256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520" h="985520">
                  <a:moveTo>
                    <a:pt x="0" y="162560"/>
                  </a:moveTo>
                  <a:lnTo>
                    <a:pt x="0" y="812800"/>
                  </a:lnTo>
                  <a:lnTo>
                    <a:pt x="985520" y="985520"/>
                  </a:lnTo>
                  <a:lnTo>
                    <a:pt x="98552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Encoder">
            <a:extLst>
              <a:ext uri="{FF2B5EF4-FFF2-40B4-BE49-F238E27FC236}">
                <a16:creationId xmlns:a16="http://schemas.microsoft.com/office/drawing/2014/main" id="{015E96C0-5707-4E3C-A5EB-464A5B3F5964}"/>
              </a:ext>
            </a:extLst>
          </p:cNvPr>
          <p:cNvGrpSpPr/>
          <p:nvPr/>
        </p:nvGrpSpPr>
        <p:grpSpPr>
          <a:xfrm>
            <a:off x="948401" y="2187160"/>
            <a:ext cx="2801758" cy="1070182"/>
            <a:chOff x="948401" y="1974500"/>
            <a:chExt cx="2801758" cy="107018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F5DBE3F-3322-40DD-B413-C2A9C3ED7440}"/>
                </a:ext>
              </a:extLst>
            </p:cNvPr>
            <p:cNvSpPr/>
            <p:nvPr/>
          </p:nvSpPr>
          <p:spPr>
            <a:xfrm>
              <a:off x="948401" y="1974500"/>
              <a:ext cx="2571294" cy="998414"/>
            </a:xfrm>
            <a:prstGeom prst="rect">
              <a:avLst/>
            </a:prstGeom>
            <a:solidFill>
              <a:srgbClr val="E48312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1E441D9-AC84-4CBA-BFB3-5BF66591D0BA}"/>
                </a:ext>
              </a:extLst>
            </p:cNvPr>
            <p:cNvSpPr txBox="1"/>
            <p:nvPr/>
          </p:nvSpPr>
          <p:spPr>
            <a:xfrm>
              <a:off x="1546107" y="2613795"/>
              <a:ext cx="112165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Encoder</a:t>
              </a: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C3BEE6E-861E-4C29-8C2A-9974E1F5EC29}"/>
                </a:ext>
              </a:extLst>
            </p:cNvPr>
            <p:cNvSpPr/>
            <p:nvPr/>
          </p:nvSpPr>
          <p:spPr>
            <a:xfrm>
              <a:off x="2764639" y="1980946"/>
              <a:ext cx="985520" cy="985520"/>
            </a:xfrm>
            <a:custGeom>
              <a:avLst/>
              <a:gdLst>
                <a:gd name="connsiteX0" fmla="*/ 0 w 985520"/>
                <a:gd name="connsiteY0" fmla="*/ 162560 h 985520"/>
                <a:gd name="connsiteX1" fmla="*/ 0 w 985520"/>
                <a:gd name="connsiteY1" fmla="*/ 812800 h 985520"/>
                <a:gd name="connsiteX2" fmla="*/ 985520 w 985520"/>
                <a:gd name="connsiteY2" fmla="*/ 985520 h 985520"/>
                <a:gd name="connsiteX3" fmla="*/ 985520 w 985520"/>
                <a:gd name="connsiteY3" fmla="*/ 0 h 985520"/>
                <a:gd name="connsiteX4" fmla="*/ 0 w 985520"/>
                <a:gd name="connsiteY4" fmla="*/ 16256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520" h="985520">
                  <a:moveTo>
                    <a:pt x="0" y="162560"/>
                  </a:moveTo>
                  <a:lnTo>
                    <a:pt x="0" y="812800"/>
                  </a:lnTo>
                  <a:lnTo>
                    <a:pt x="985520" y="985520"/>
                  </a:lnTo>
                  <a:lnTo>
                    <a:pt x="985520" y="0"/>
                  </a:lnTo>
                  <a:lnTo>
                    <a:pt x="0" y="16256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98035-9BC0-4C31-9E8A-FA419AB3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201BD-A411-4FA8-AE11-61EFB95D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A8D30-7EE9-44DA-93B9-8C62C621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A8B49E47-89C0-4717-8CF1-5D701406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150476" y="1591196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B4E802-00EB-4816-930B-FE65C4000D7D}"/>
              </a:ext>
            </a:extLst>
          </p:cNvPr>
          <p:cNvSpPr/>
          <p:nvPr/>
        </p:nvSpPr>
        <p:spPr>
          <a:xfrm>
            <a:off x="0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  <p:grpSp>
        <p:nvGrpSpPr>
          <p:cNvPr id="158" name="Remaining journeys">
            <a:extLst>
              <a:ext uri="{FF2B5EF4-FFF2-40B4-BE49-F238E27FC236}">
                <a16:creationId xmlns:a16="http://schemas.microsoft.com/office/drawing/2014/main" id="{E71B5B14-CA36-4A77-8561-DE4290ED7E8A}"/>
              </a:ext>
            </a:extLst>
          </p:cNvPr>
          <p:cNvGrpSpPr/>
          <p:nvPr/>
        </p:nvGrpSpPr>
        <p:grpSpPr>
          <a:xfrm>
            <a:off x="987136" y="947989"/>
            <a:ext cx="665020" cy="365125"/>
            <a:chOff x="987136" y="521969"/>
            <a:chExt cx="665020" cy="36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318418-896E-485E-9D5A-898ADAC9A05B}"/>
                </a:ext>
              </a:extLst>
            </p:cNvPr>
            <p:cNvSpPr/>
            <p:nvPr/>
          </p:nvSpPr>
          <p:spPr>
            <a:xfrm>
              <a:off x="98713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DC9918-7FB1-4102-970F-A77EE91D8B4B}"/>
                </a:ext>
              </a:extLst>
            </p:cNvPr>
            <p:cNvSpPr/>
            <p:nvPr/>
          </p:nvSpPr>
          <p:spPr>
            <a:xfrm>
              <a:off x="115339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FFAA89-494D-43DC-8193-94D8EE1FAA55}"/>
                </a:ext>
              </a:extLst>
            </p:cNvPr>
            <p:cNvSpPr/>
            <p:nvPr/>
          </p:nvSpPr>
          <p:spPr>
            <a:xfrm>
              <a:off x="131964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5D19D2-55ED-42CE-A4B6-802D3955AECA}"/>
                </a:ext>
              </a:extLst>
            </p:cNvPr>
            <p:cNvSpPr/>
            <p:nvPr/>
          </p:nvSpPr>
          <p:spPr>
            <a:xfrm>
              <a:off x="148590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Second k journeys">
            <a:extLst>
              <a:ext uri="{FF2B5EF4-FFF2-40B4-BE49-F238E27FC236}">
                <a16:creationId xmlns:a16="http://schemas.microsoft.com/office/drawing/2014/main" id="{A64FE084-5B6B-476F-9600-C1576D16E48A}"/>
              </a:ext>
            </a:extLst>
          </p:cNvPr>
          <p:cNvGrpSpPr/>
          <p:nvPr/>
        </p:nvGrpSpPr>
        <p:grpSpPr>
          <a:xfrm>
            <a:off x="1042526" y="2502218"/>
            <a:ext cx="1662550" cy="365125"/>
            <a:chOff x="1652156" y="521969"/>
            <a:chExt cx="1662550" cy="3651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125AB-DC17-406E-9355-DA4D8C7578AF}"/>
                </a:ext>
              </a:extLst>
            </p:cNvPr>
            <p:cNvSpPr/>
            <p:nvPr/>
          </p:nvSpPr>
          <p:spPr>
            <a:xfrm>
              <a:off x="165215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C22BCE-92E7-4C82-BD64-2E78654FC122}"/>
                </a:ext>
              </a:extLst>
            </p:cNvPr>
            <p:cNvSpPr/>
            <p:nvPr/>
          </p:nvSpPr>
          <p:spPr>
            <a:xfrm>
              <a:off x="181841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EF51D1-CF55-441C-9933-03D21880921D}"/>
                </a:ext>
              </a:extLst>
            </p:cNvPr>
            <p:cNvSpPr/>
            <p:nvPr/>
          </p:nvSpPr>
          <p:spPr>
            <a:xfrm>
              <a:off x="198466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190042-FFD8-4FEE-825F-54385B03280E}"/>
                </a:ext>
              </a:extLst>
            </p:cNvPr>
            <p:cNvSpPr/>
            <p:nvPr/>
          </p:nvSpPr>
          <p:spPr>
            <a:xfrm>
              <a:off x="215092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605497-863E-48E9-ADAB-03488E14203A}"/>
                </a:ext>
              </a:extLst>
            </p:cNvPr>
            <p:cNvSpPr/>
            <p:nvPr/>
          </p:nvSpPr>
          <p:spPr>
            <a:xfrm>
              <a:off x="231717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53C125-51F0-4D31-B552-9E90A2AC29B4}"/>
                </a:ext>
              </a:extLst>
            </p:cNvPr>
            <p:cNvSpPr/>
            <p:nvPr/>
          </p:nvSpPr>
          <p:spPr>
            <a:xfrm>
              <a:off x="248343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7EF490-2AC6-4A30-B8D3-AF442C2F6B8D}"/>
                </a:ext>
              </a:extLst>
            </p:cNvPr>
            <p:cNvSpPr/>
            <p:nvPr/>
          </p:nvSpPr>
          <p:spPr>
            <a:xfrm>
              <a:off x="264968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D5E9FD-46AC-49F6-A8B2-0354C6A1EE2D}"/>
                </a:ext>
              </a:extLst>
            </p:cNvPr>
            <p:cNvSpPr/>
            <p:nvPr/>
          </p:nvSpPr>
          <p:spPr>
            <a:xfrm>
              <a:off x="281594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FB9AD1-A1D7-497C-BC53-8EDF87B6BA21}"/>
                </a:ext>
              </a:extLst>
            </p:cNvPr>
            <p:cNvSpPr/>
            <p:nvPr/>
          </p:nvSpPr>
          <p:spPr>
            <a:xfrm>
              <a:off x="298219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E362E9-62E5-4A85-B549-CC110E5111E8}"/>
                </a:ext>
              </a:extLst>
            </p:cNvPr>
            <p:cNvSpPr/>
            <p:nvPr/>
          </p:nvSpPr>
          <p:spPr>
            <a:xfrm>
              <a:off x="314845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FCEDC270-652F-4FEB-A1BC-E7E1E719CC85}"/>
              </a:ext>
            </a:extLst>
          </p:cNvPr>
          <p:cNvSpPr txBox="1"/>
          <p:nvPr/>
        </p:nvSpPr>
        <p:spPr>
          <a:xfrm>
            <a:off x="5146350" y="921012"/>
            <a:ext cx="2402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for N journeys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CC17130-3BA5-4A52-898F-66BB7BB65EDF}"/>
              </a:ext>
            </a:extLst>
          </p:cNvPr>
          <p:cNvSpPr/>
          <p:nvPr/>
        </p:nvSpPr>
        <p:spPr>
          <a:xfrm>
            <a:off x="636387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61E6609-0D3C-4C8A-8A94-B1068171A658}"/>
              </a:ext>
            </a:extLst>
          </p:cNvPr>
          <p:cNvSpPr/>
          <p:nvPr/>
        </p:nvSpPr>
        <p:spPr>
          <a:xfrm>
            <a:off x="653013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1881295-C0B7-4F0C-906D-D9F41BD4ABC5}"/>
              </a:ext>
            </a:extLst>
          </p:cNvPr>
          <p:cNvSpPr/>
          <p:nvPr/>
        </p:nvSpPr>
        <p:spPr>
          <a:xfrm>
            <a:off x="669638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0485CED5-CF57-4657-A7A3-E205E6EED248}"/>
              </a:ext>
            </a:extLst>
          </p:cNvPr>
          <p:cNvSpPr/>
          <p:nvPr/>
        </p:nvSpPr>
        <p:spPr>
          <a:xfrm>
            <a:off x="686264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BE6CAE97-2EDE-4325-80FD-4AEA779A9D60}"/>
              </a:ext>
            </a:extLst>
          </p:cNvPr>
          <p:cNvSpPr/>
          <p:nvPr/>
        </p:nvSpPr>
        <p:spPr>
          <a:xfrm>
            <a:off x="702889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20FBB19-0BF0-4DC1-B5B2-8EB2E288AE57}"/>
              </a:ext>
            </a:extLst>
          </p:cNvPr>
          <p:cNvSpPr/>
          <p:nvPr/>
        </p:nvSpPr>
        <p:spPr>
          <a:xfrm>
            <a:off x="719515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DD0A655-D8A8-4442-80C3-D0443CDAEB1E}"/>
              </a:ext>
            </a:extLst>
          </p:cNvPr>
          <p:cNvSpPr/>
          <p:nvPr/>
        </p:nvSpPr>
        <p:spPr>
          <a:xfrm>
            <a:off x="7361406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1F3B94A7-81B6-4EFD-B116-92AD83523F55}"/>
              </a:ext>
            </a:extLst>
          </p:cNvPr>
          <p:cNvSpPr/>
          <p:nvPr/>
        </p:nvSpPr>
        <p:spPr>
          <a:xfrm>
            <a:off x="752766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74D45FAE-7742-4850-B9E5-85AFFA88D4CC}"/>
              </a:ext>
            </a:extLst>
          </p:cNvPr>
          <p:cNvSpPr/>
          <p:nvPr/>
        </p:nvSpPr>
        <p:spPr>
          <a:xfrm>
            <a:off x="7693917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BFCB0E3-B742-4C5B-B7C9-4130006A107F}"/>
              </a:ext>
            </a:extLst>
          </p:cNvPr>
          <p:cNvSpPr/>
          <p:nvPr/>
        </p:nvSpPr>
        <p:spPr>
          <a:xfrm>
            <a:off x="7860171" y="2503804"/>
            <a:ext cx="166255" cy="365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C83D16-70D9-4697-AF23-2A7D56F424EC}"/>
              </a:ext>
            </a:extLst>
          </p:cNvPr>
          <p:cNvGrpSpPr/>
          <p:nvPr/>
        </p:nvGrpSpPr>
        <p:grpSpPr>
          <a:xfrm>
            <a:off x="1652601" y="260540"/>
            <a:ext cx="1662550" cy="606787"/>
            <a:chOff x="3314706" y="49457"/>
            <a:chExt cx="1662550" cy="606787"/>
          </a:xfrm>
        </p:grpSpPr>
        <p:sp>
          <p:nvSpPr>
            <p:cNvPr id="236" name="Left Brace 235">
              <a:extLst>
                <a:ext uri="{FF2B5EF4-FFF2-40B4-BE49-F238E27FC236}">
                  <a16:creationId xmlns:a16="http://schemas.microsoft.com/office/drawing/2014/main" id="{1DD9FB7D-775A-4A26-9648-2076DDAA86DD}"/>
                </a:ext>
              </a:extLst>
            </p:cNvPr>
            <p:cNvSpPr/>
            <p:nvPr/>
          </p:nvSpPr>
          <p:spPr>
            <a:xfrm rot="5400000">
              <a:off x="4041380" y="-279631"/>
              <a:ext cx="209201" cy="1662550"/>
            </a:xfrm>
            <a:prstGeom prst="leftBrace">
              <a:avLst>
                <a:gd name="adj1" fmla="val 47186"/>
                <a:gd name="adj2" fmla="val 50306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FA21E9EC-47BC-4DAB-B3C1-D265809BFA5B}"/>
                </a:ext>
              </a:extLst>
            </p:cNvPr>
            <p:cNvSpPr txBox="1"/>
            <p:nvPr/>
          </p:nvSpPr>
          <p:spPr>
            <a:xfrm>
              <a:off x="3514840" y="49457"/>
              <a:ext cx="13792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 journeys</a:t>
              </a:r>
            </a:p>
          </p:txBody>
        </p:sp>
      </p:grpSp>
      <p:grpSp>
        <p:nvGrpSpPr>
          <p:cNvPr id="241" name="Infinite Stream Text">
            <a:extLst>
              <a:ext uri="{FF2B5EF4-FFF2-40B4-BE49-F238E27FC236}">
                <a16:creationId xmlns:a16="http://schemas.microsoft.com/office/drawing/2014/main" id="{F95A69AB-3EED-4025-A346-8AFCF30F1363}"/>
              </a:ext>
            </a:extLst>
          </p:cNvPr>
          <p:cNvGrpSpPr/>
          <p:nvPr/>
        </p:nvGrpSpPr>
        <p:grpSpPr>
          <a:xfrm>
            <a:off x="1901538" y="3050713"/>
            <a:ext cx="2925640" cy="1359986"/>
            <a:chOff x="1986174" y="3242025"/>
            <a:chExt cx="2925640" cy="1359986"/>
          </a:xfrm>
        </p:grpSpPr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E1C51957-3095-4494-8603-7D2E3454FA6E}"/>
                </a:ext>
              </a:extLst>
            </p:cNvPr>
            <p:cNvSpPr txBox="1"/>
            <p:nvPr/>
          </p:nvSpPr>
          <p:spPr>
            <a:xfrm>
              <a:off x="1986174" y="3832570"/>
              <a:ext cx="2925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Infinite stream of codewords</a:t>
              </a:r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7E0B8640-BD97-46B6-AB30-BAC67503FAFA}"/>
                </a:ext>
              </a:extLst>
            </p:cNvPr>
            <p:cNvCxnSpPr>
              <a:cxnSpLocks/>
              <a:stCxn id="238" idx="0"/>
            </p:cNvCxnSpPr>
            <p:nvPr/>
          </p:nvCxnSpPr>
          <p:spPr>
            <a:xfrm flipV="1">
              <a:off x="3448994" y="3242025"/>
              <a:ext cx="864750" cy="590545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BFB245A6-D9D5-450E-9B88-FB7E8BF58919}"/>
              </a:ext>
            </a:extLst>
          </p:cNvPr>
          <p:cNvSpPr txBox="1"/>
          <p:nvPr/>
        </p:nvSpPr>
        <p:spPr>
          <a:xfrm>
            <a:off x="5162536" y="3074114"/>
            <a:ext cx="3801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On-the-fly Gaussian Elimination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90F3AC-CC11-47BE-8824-2944FF3AA82F}"/>
              </a:ext>
            </a:extLst>
          </p:cNvPr>
          <p:cNvSpPr/>
          <p:nvPr/>
        </p:nvSpPr>
        <p:spPr>
          <a:xfrm>
            <a:off x="5143700" y="2489470"/>
            <a:ext cx="166255" cy="3651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Second k journeys">
            <a:extLst>
              <a:ext uri="{FF2B5EF4-FFF2-40B4-BE49-F238E27FC236}">
                <a16:creationId xmlns:a16="http://schemas.microsoft.com/office/drawing/2014/main" id="{448AA01D-598C-4428-916F-5CF295152C1B}"/>
              </a:ext>
            </a:extLst>
          </p:cNvPr>
          <p:cNvGrpSpPr/>
          <p:nvPr/>
        </p:nvGrpSpPr>
        <p:grpSpPr>
          <a:xfrm>
            <a:off x="1044590" y="2503802"/>
            <a:ext cx="1662550" cy="365125"/>
            <a:chOff x="1652156" y="521969"/>
            <a:chExt cx="1662550" cy="36512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33958D6-4DEC-4C4B-B9AB-D1F4ECE0645E}"/>
                </a:ext>
              </a:extLst>
            </p:cNvPr>
            <p:cNvSpPr/>
            <p:nvPr/>
          </p:nvSpPr>
          <p:spPr>
            <a:xfrm>
              <a:off x="165215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4840057-37CB-4FBF-B92F-588395071955}"/>
                </a:ext>
              </a:extLst>
            </p:cNvPr>
            <p:cNvSpPr/>
            <p:nvPr/>
          </p:nvSpPr>
          <p:spPr>
            <a:xfrm>
              <a:off x="181841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28435F2-A44C-4490-89D7-22E039A9B84D}"/>
                </a:ext>
              </a:extLst>
            </p:cNvPr>
            <p:cNvSpPr/>
            <p:nvPr/>
          </p:nvSpPr>
          <p:spPr>
            <a:xfrm>
              <a:off x="198466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00EA9C9-914C-4016-A0B2-4A4928EBC38F}"/>
                </a:ext>
              </a:extLst>
            </p:cNvPr>
            <p:cNvSpPr/>
            <p:nvPr/>
          </p:nvSpPr>
          <p:spPr>
            <a:xfrm>
              <a:off x="215092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08FFADE-5B1E-4207-9905-7FCAAF6EB087}"/>
                </a:ext>
              </a:extLst>
            </p:cNvPr>
            <p:cNvSpPr/>
            <p:nvPr/>
          </p:nvSpPr>
          <p:spPr>
            <a:xfrm>
              <a:off x="231717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5E9E80A-DE39-47A8-B323-0B0DCCC45463}"/>
                </a:ext>
              </a:extLst>
            </p:cNvPr>
            <p:cNvSpPr/>
            <p:nvPr/>
          </p:nvSpPr>
          <p:spPr>
            <a:xfrm>
              <a:off x="248343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39D769D-E66D-46C0-A4ED-47114043F6FC}"/>
                </a:ext>
              </a:extLst>
            </p:cNvPr>
            <p:cNvSpPr/>
            <p:nvPr/>
          </p:nvSpPr>
          <p:spPr>
            <a:xfrm>
              <a:off x="264968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23FDEF1-D4A1-447C-AA32-47F7707D1F49}"/>
                </a:ext>
              </a:extLst>
            </p:cNvPr>
            <p:cNvSpPr/>
            <p:nvPr/>
          </p:nvSpPr>
          <p:spPr>
            <a:xfrm>
              <a:off x="281594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A47D643-B50F-443B-89A8-199D24B169A7}"/>
                </a:ext>
              </a:extLst>
            </p:cNvPr>
            <p:cNvSpPr/>
            <p:nvPr/>
          </p:nvSpPr>
          <p:spPr>
            <a:xfrm>
              <a:off x="2982196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A3951A7-B482-4025-B463-F6F7EED269E1}"/>
                </a:ext>
              </a:extLst>
            </p:cNvPr>
            <p:cNvSpPr/>
            <p:nvPr/>
          </p:nvSpPr>
          <p:spPr>
            <a:xfrm>
              <a:off x="3148451" y="521969"/>
              <a:ext cx="166255" cy="3651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BlockACK Text">
            <a:extLst>
              <a:ext uri="{FF2B5EF4-FFF2-40B4-BE49-F238E27FC236}">
                <a16:creationId xmlns:a16="http://schemas.microsoft.com/office/drawing/2014/main" id="{FF742AC2-194D-40D4-8E1C-23C08043E396}"/>
              </a:ext>
            </a:extLst>
          </p:cNvPr>
          <p:cNvGrpSpPr/>
          <p:nvPr/>
        </p:nvGrpSpPr>
        <p:grpSpPr>
          <a:xfrm>
            <a:off x="4086877" y="3041898"/>
            <a:ext cx="2925640" cy="1314373"/>
            <a:chOff x="1986174" y="2949084"/>
            <a:chExt cx="2925640" cy="131437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294182D-BEAF-43B3-97B9-7F249752197E}"/>
                </a:ext>
              </a:extLst>
            </p:cNvPr>
            <p:cNvSpPr txBox="1"/>
            <p:nvPr/>
          </p:nvSpPr>
          <p:spPr>
            <a:xfrm>
              <a:off x="1986174" y="3832570"/>
              <a:ext cx="2925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Block-ACK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EE3BC0-EF89-4CD0-9F10-7963DB392300}"/>
                </a:ext>
              </a:extLst>
            </p:cNvPr>
            <p:cNvCxnSpPr>
              <a:cxnSpLocks/>
              <a:stCxn id="73" idx="0"/>
            </p:cNvCxnSpPr>
            <p:nvPr/>
          </p:nvCxnSpPr>
          <p:spPr>
            <a:xfrm flipH="1" flipV="1">
              <a:off x="2408594" y="2949084"/>
              <a:ext cx="1040400" cy="88348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42E73CE-C221-4401-BC81-87F7874B604E}"/>
              </a:ext>
            </a:extLst>
          </p:cNvPr>
          <p:cNvSpPr txBox="1"/>
          <p:nvPr/>
        </p:nvSpPr>
        <p:spPr>
          <a:xfrm>
            <a:off x="1319646" y="4800362"/>
            <a:ext cx="7086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 repeats: no more journey data OR Tx window closes</a:t>
            </a:r>
          </a:p>
        </p:txBody>
      </p:sp>
      <p:pic>
        <p:nvPicPr>
          <p:cNvPr id="22" name="PPTIndicator201802081626552074">
            <a:extLst>
              <a:ext uri="{FF2B5EF4-FFF2-40B4-BE49-F238E27FC236}">
                <a16:creationId xmlns:a16="http://schemas.microsoft.com/office/drawing/2014/main" id="{A03D4954-9232-480A-B157-6F45D3FBB4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524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75002 -1.412851E-07 0.4675002 -1.412851E-07 0.9350004 -2.825702E-07 E" pathEditMode="relative" ptsTypes="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3272257 -2.966987E-07 0.3272257 -2.966987E-07 0.6544513 -5.933974E-07 E" pathEditMode="relative" ptsTypes="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1" grpId="0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242" grpId="0"/>
      <p:bldP spid="60" grpId="0" animBg="1"/>
      <p:bldP spid="7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End_201802081626551878_b08d4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DDBDF-4846-4202-AC51-4FD6A43F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1791-CF18-4269-8D66-A5F2A610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1158D-A08E-4029-968C-7C9C33DA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47</a:t>
            </a:fld>
            <a:endParaRPr lang="en-US"/>
          </a:p>
        </p:txBody>
      </p:sp>
      <p:pic>
        <p:nvPicPr>
          <p:cNvPr id="1026" name="Picture 2" descr="https://people.ucsc.edu/~anlin/week-06/red.jpg">
            <a:extLst>
              <a:ext uri="{FF2B5EF4-FFF2-40B4-BE49-F238E27FC236}">
                <a16:creationId xmlns:a16="http://schemas.microsoft.com/office/drawing/2014/main" id="{DCD5ADA1-6BEE-4E9A-B216-88BB74B6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11212" r="28788" b="13117"/>
          <a:stretch/>
        </p:blipFill>
        <p:spPr bwMode="auto">
          <a:xfrm flipH="1">
            <a:off x="3147581" y="1"/>
            <a:ext cx="2842778" cy="63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99DE1-4A0E-43E1-B0B6-6570230A4518}"/>
              </a:ext>
            </a:extLst>
          </p:cNvPr>
          <p:cNvSpPr/>
          <p:nvPr/>
        </p:nvSpPr>
        <p:spPr>
          <a:xfrm>
            <a:off x="3141520" y="-1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Door Detector</a:t>
            </a:r>
          </a:p>
        </p:txBody>
      </p:sp>
      <p:pic>
        <p:nvPicPr>
          <p:cNvPr id="1030" name="Picture 6" descr="http://pixel.nymag.com/imgs/daily/intelligencer/2015/03/19/magazine/19-tall-buildings-2.nocrop.w536.h2147483647.2x.jpg">
            <a:extLst>
              <a:ext uri="{FF2B5EF4-FFF2-40B4-BE49-F238E27FC236}">
                <a16:creationId xmlns:a16="http://schemas.microsoft.com/office/drawing/2014/main" id="{86A13F7A-3C9E-400A-94C5-32CB9E23A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482" r="25548" b="6629"/>
          <a:stretch/>
        </p:blipFill>
        <p:spPr bwMode="auto">
          <a:xfrm>
            <a:off x="-1" y="0"/>
            <a:ext cx="3147581" cy="6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D5AEC-1392-4B07-9768-74AFC3AB117A}"/>
              </a:ext>
            </a:extLst>
          </p:cNvPr>
          <p:cNvSpPr/>
          <p:nvPr/>
        </p:nvSpPr>
        <p:spPr>
          <a:xfrm>
            <a:off x="-6062" y="0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Level Tracker</a:t>
            </a:r>
          </a:p>
        </p:txBody>
      </p:sp>
      <p:pic>
        <p:nvPicPr>
          <p:cNvPr id="1034" name="Picture 10" descr="https://i.pinimg.com/originals/22/67/a5/2267a52dff9a19c953a0f421a7024d59.jpg">
            <a:extLst>
              <a:ext uri="{FF2B5EF4-FFF2-40B4-BE49-F238E27FC236}">
                <a16:creationId xmlns:a16="http://schemas.microsoft.com/office/drawing/2014/main" id="{5EA30D1A-8963-45F1-9DD1-2426B61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9167" y="1591194"/>
            <a:ext cx="6336032" cy="3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186C0613-192F-42A3-AEF1-9024B10DAB56}"/>
              </a:ext>
            </a:extLst>
          </p:cNvPr>
          <p:cNvSpPr/>
          <p:nvPr/>
        </p:nvSpPr>
        <p:spPr>
          <a:xfrm>
            <a:off x="5984303" y="-4"/>
            <a:ext cx="594360" cy="633603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/>
              <a:t>Data Communicator</a:t>
            </a:r>
          </a:p>
        </p:txBody>
      </p:sp>
    </p:spTree>
    <p:extLst>
      <p:ext uri="{BB962C8B-B14F-4D97-AF65-F5344CB8AC3E}">
        <p14:creationId xmlns:p14="http://schemas.microsoft.com/office/powerpoint/2010/main" val="10696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BEC0-2F85-424C-B2EC-05D81065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ECDDF-D09B-44FB-85B8-B7CA3FF4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195-64DD-4E91-A475-A720CAF0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2939D-B179-445B-A415-E548BD9D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48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2F465E-749B-4F73-B0A1-04D7B78D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5405" y="1449817"/>
            <a:ext cx="5773189" cy="478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8E4E6-F0AF-4016-8C1B-0AFC720F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A354-61CD-46EA-86B0-6BBAB18F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E13FB-F0CB-47AB-B4DA-EF119194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4CF8A-BCF6-4739-84B2-A5BC87B5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AEFFC-E871-44EB-870B-59C39C50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Elevator Monitoring </a:t>
            </a:r>
            <a:r>
              <a:rPr lang="en-US" sz="4000" dirty="0">
                <a:sym typeface="Wingdings" panose="05000000000000000000" pitchFamily="2" charset="2"/>
              </a:rPr>
              <a:t>&amp; M</a:t>
            </a:r>
            <a:r>
              <a:rPr lang="en-US" sz="4000" dirty="0"/>
              <a:t>aintenance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44318-128B-4221-AFC4-536D4759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A8CF2-4D06-4229-A66D-114CBBA5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45BF7-717A-4A8F-A6FE-CE9CC190E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 descr="https://qph.ec.quoracdn.net/main-qimg-66abb2bc21b3455826b609bde991a4af">
            <a:extLst>
              <a:ext uri="{FF2B5EF4-FFF2-40B4-BE49-F238E27FC236}">
                <a16:creationId xmlns:a16="http://schemas.microsoft.com/office/drawing/2014/main" id="{CABCDF1B-3C48-4A6B-8246-502F7975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9" y="1681315"/>
            <a:ext cx="3717874" cy="22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garagedoorsbillingsmt.files.wordpress.com/2015/08/maintenance_man.jpg">
            <a:extLst>
              <a:ext uri="{FF2B5EF4-FFF2-40B4-BE49-F238E27FC236}">
                <a16:creationId xmlns:a16="http://schemas.microsoft.com/office/drawing/2014/main" id="{1CEF8FFE-A69B-46F7-BE0B-1A7B2B798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79" y="1436046"/>
            <a:ext cx="2999463" cy="269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9AB814-BF89-4808-8C1D-BABA81F8E289}"/>
              </a:ext>
            </a:extLst>
          </p:cNvPr>
          <p:cNvSpPr txBox="1"/>
          <p:nvPr/>
        </p:nvSpPr>
        <p:spPr>
          <a:xfrm>
            <a:off x="768682" y="4103931"/>
            <a:ext cx="3191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Realtime Monitoring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C4DC4-4FF7-4CFA-84D6-192D86BD84FA}"/>
              </a:ext>
            </a:extLst>
          </p:cNvPr>
          <p:cNvSpPr txBox="1"/>
          <p:nvPr/>
        </p:nvSpPr>
        <p:spPr>
          <a:xfrm>
            <a:off x="5054679" y="4095005"/>
            <a:ext cx="34446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Preemptive/Predictive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Maintenance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34BFE0-6C91-4CBE-8004-4A011A5F232D}"/>
              </a:ext>
            </a:extLst>
          </p:cNvPr>
          <p:cNvSpPr/>
          <p:nvPr/>
        </p:nvSpPr>
        <p:spPr>
          <a:xfrm>
            <a:off x="4260085" y="2517056"/>
            <a:ext cx="921589" cy="536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A1806-2D63-46B9-84DB-D77A4093F71D}"/>
              </a:ext>
            </a:extLst>
          </p:cNvPr>
          <p:cNvSpPr txBox="1"/>
          <p:nvPr/>
        </p:nvSpPr>
        <p:spPr>
          <a:xfrm>
            <a:off x="2045068" y="5284262"/>
            <a:ext cx="5053864" cy="578882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Key to improving elevator safety!</a:t>
            </a:r>
          </a:p>
        </p:txBody>
      </p:sp>
    </p:spTree>
    <p:extLst>
      <p:ext uri="{BB962C8B-B14F-4D97-AF65-F5344CB8AC3E}">
        <p14:creationId xmlns:p14="http://schemas.microsoft.com/office/powerpoint/2010/main" val="334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7EB0AA-CA0E-4C13-ABB7-2EFBB3ED3B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Journeys to learn min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7EB0AA-CA0E-4C13-ABB7-2EFBB3ED3B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827" b="-27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14C59-BB85-4075-9493-5F64069C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15BB90-A7B8-46C0-9FFD-855302B9C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AF0B8-6387-407D-90F6-B3169CE3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50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25D3DF-4869-4F12-8935-E5554FF96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6428" y="1544833"/>
            <a:ext cx="4891143" cy="3768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81FDCE-4335-455D-AD74-5D468242B523}"/>
              </a:ext>
            </a:extLst>
          </p:cNvPr>
          <p:cNvSpPr txBox="1"/>
          <p:nvPr/>
        </p:nvSpPr>
        <p:spPr>
          <a:xfrm>
            <a:off x="1044689" y="5517796"/>
            <a:ext cx="720133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Doesn’t depend on the number of levels of the building!</a:t>
            </a:r>
          </a:p>
        </p:txBody>
      </p:sp>
    </p:spTree>
    <p:extLst>
      <p:ext uri="{BB962C8B-B14F-4D97-AF65-F5344CB8AC3E}">
        <p14:creationId xmlns:p14="http://schemas.microsoft.com/office/powerpoint/2010/main" val="5763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9E29AE-FF29-438E-95F4-0DCDA36E8D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400" dirty="0"/>
                  <a:t>Level Tracking Accuracy after learning min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sz="3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9E29AE-FF29-438E-95F4-0DCDA36E8D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62" b="-22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A07B4E02-CEC3-4B16-84B6-B1653696852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07838303"/>
                  </p:ext>
                </p:extLst>
              </p:nvPr>
            </p:nvGraphicFramePr>
            <p:xfrm>
              <a:off x="955964" y="1793443"/>
              <a:ext cx="7410796" cy="148336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3386918">
                      <a:extLst>
                        <a:ext uri="{9D8B030D-6E8A-4147-A177-3AD203B41FA5}">
                          <a16:colId xmlns:a16="http://schemas.microsoft.com/office/drawing/2014/main" val="3821283205"/>
                        </a:ext>
                      </a:extLst>
                    </a:gridCol>
                    <a:gridCol w="1092224">
                      <a:extLst>
                        <a:ext uri="{9D8B030D-6E8A-4147-A177-3AD203B41FA5}">
                          <a16:colId xmlns:a16="http://schemas.microsoft.com/office/drawing/2014/main" val="1152671717"/>
                        </a:ext>
                      </a:extLst>
                    </a:gridCol>
                    <a:gridCol w="1051394">
                      <a:extLst>
                        <a:ext uri="{9D8B030D-6E8A-4147-A177-3AD203B41FA5}">
                          <a16:colId xmlns:a16="http://schemas.microsoft.com/office/drawing/2014/main" val="1292878030"/>
                        </a:ext>
                      </a:extLst>
                    </a:gridCol>
                    <a:gridCol w="970356">
                      <a:extLst>
                        <a:ext uri="{9D8B030D-6E8A-4147-A177-3AD203B41FA5}">
                          <a16:colId xmlns:a16="http://schemas.microsoft.com/office/drawing/2014/main" val="416152411"/>
                        </a:ext>
                      </a:extLst>
                    </a:gridCol>
                    <a:gridCol w="909904">
                      <a:extLst>
                        <a:ext uri="{9D8B030D-6E8A-4147-A177-3AD203B41FA5}">
                          <a16:colId xmlns:a16="http://schemas.microsoft.com/office/drawing/2014/main" val="38227101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Ele</a:t>
                          </a:r>
                          <a:r>
                            <a:rPr lang="en-US" dirty="0"/>
                            <a:t>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Ele</a:t>
                          </a:r>
                          <a:r>
                            <a:rPr lang="en-US" dirty="0"/>
                            <a:t> 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Ele</a:t>
                          </a:r>
                          <a:r>
                            <a:rPr lang="en-US" dirty="0"/>
                            <a:t> 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Ele</a:t>
                          </a:r>
                          <a:r>
                            <a:rPr lang="en-US" dirty="0"/>
                            <a:t> 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2329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Max Elevator Floors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8153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 Journeys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8297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Accuracy after learning min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97.8%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7502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A07B4E02-CEC3-4B16-84B6-B1653696852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07838303"/>
                  </p:ext>
                </p:extLst>
              </p:nvPr>
            </p:nvGraphicFramePr>
            <p:xfrm>
              <a:off x="955964" y="1793443"/>
              <a:ext cx="7410796" cy="148336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3386918">
                      <a:extLst>
                        <a:ext uri="{9D8B030D-6E8A-4147-A177-3AD203B41FA5}">
                          <a16:colId xmlns:a16="http://schemas.microsoft.com/office/drawing/2014/main" val="3821283205"/>
                        </a:ext>
                      </a:extLst>
                    </a:gridCol>
                    <a:gridCol w="1092224">
                      <a:extLst>
                        <a:ext uri="{9D8B030D-6E8A-4147-A177-3AD203B41FA5}">
                          <a16:colId xmlns:a16="http://schemas.microsoft.com/office/drawing/2014/main" val="1152671717"/>
                        </a:ext>
                      </a:extLst>
                    </a:gridCol>
                    <a:gridCol w="1051394">
                      <a:extLst>
                        <a:ext uri="{9D8B030D-6E8A-4147-A177-3AD203B41FA5}">
                          <a16:colId xmlns:a16="http://schemas.microsoft.com/office/drawing/2014/main" val="1292878030"/>
                        </a:ext>
                      </a:extLst>
                    </a:gridCol>
                    <a:gridCol w="970356">
                      <a:extLst>
                        <a:ext uri="{9D8B030D-6E8A-4147-A177-3AD203B41FA5}">
                          <a16:colId xmlns:a16="http://schemas.microsoft.com/office/drawing/2014/main" val="416152411"/>
                        </a:ext>
                      </a:extLst>
                    </a:gridCol>
                    <a:gridCol w="909904">
                      <a:extLst>
                        <a:ext uri="{9D8B030D-6E8A-4147-A177-3AD203B41FA5}">
                          <a16:colId xmlns:a16="http://schemas.microsoft.com/office/drawing/2014/main" val="38227101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Ele</a:t>
                          </a:r>
                          <a:r>
                            <a:rPr lang="en-US" dirty="0"/>
                            <a:t>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Ele</a:t>
                          </a:r>
                          <a:r>
                            <a:rPr lang="en-US" dirty="0"/>
                            <a:t> 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Ele</a:t>
                          </a:r>
                          <a:r>
                            <a:rPr lang="en-US" dirty="0"/>
                            <a:t> 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Ele</a:t>
                          </a:r>
                          <a:r>
                            <a:rPr lang="en-US" dirty="0"/>
                            <a:t> 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2329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Max Elevator Floors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8153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 Journeys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8297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08197" r="-11906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97.8%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75021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E5A76-630C-438E-9292-052EC306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42231-2EE8-4111-A2E5-5CFC6989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9A909-A268-4D7E-85FD-3807959A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98FF69-B37B-4681-BF3B-77395EC44294}"/>
              </a:ext>
            </a:extLst>
          </p:cNvPr>
          <p:cNvSpPr/>
          <p:nvPr/>
        </p:nvSpPr>
        <p:spPr>
          <a:xfrm>
            <a:off x="7425344" y="2910468"/>
            <a:ext cx="762692" cy="366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94676F-604F-42C1-BFFB-4EB4FF69BB90}"/>
              </a:ext>
            </a:extLst>
          </p:cNvPr>
          <p:cNvSpPr/>
          <p:nvPr/>
        </p:nvSpPr>
        <p:spPr>
          <a:xfrm>
            <a:off x="4280015" y="2910467"/>
            <a:ext cx="2879067" cy="366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29AE-FF29-438E-95F4-0DCDA36E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Door Detection Accuracy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E5A76-630C-438E-9292-052EC306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42231-2EE8-4111-A2E5-5CFC6989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9A909-A268-4D7E-85FD-3807959A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52</a:t>
            </a:fld>
            <a:endParaRPr lang="en-US"/>
          </a:p>
        </p:txBody>
      </p:sp>
      <p:pic>
        <p:nvPicPr>
          <p:cNvPr id="10" name="Picture 9" descr="A picture containing indoor, cabinet, refrigerator, floor&#10;&#10;Description generated with very high confidence">
            <a:extLst>
              <a:ext uri="{FF2B5EF4-FFF2-40B4-BE49-F238E27FC236}">
                <a16:creationId xmlns:a16="http://schemas.microsoft.com/office/drawing/2014/main" id="{6A75FE1F-9F64-4794-8A33-8B3B673D7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13" y="1600200"/>
            <a:ext cx="3460171" cy="34601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 descr="A stainless steel refrigerator in a kitchen&#10;&#10;Description generated with high confidence">
            <a:extLst>
              <a:ext uri="{FF2B5EF4-FFF2-40B4-BE49-F238E27FC236}">
                <a16:creationId xmlns:a16="http://schemas.microsoft.com/office/drawing/2014/main" id="{4D610540-B3A5-4F2F-A51C-4C6EF70B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" y="1600200"/>
            <a:ext cx="3460171" cy="34601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2EDD83-8BDE-4146-B9CD-12B747374302}"/>
              </a:ext>
            </a:extLst>
          </p:cNvPr>
          <p:cNvSpPr txBox="1"/>
          <p:nvPr/>
        </p:nvSpPr>
        <p:spPr>
          <a:xfrm>
            <a:off x="1602895" y="5089535"/>
            <a:ext cx="214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Center Opening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915C8E-8CE1-4967-BD7D-99D2359F89EF}"/>
              </a:ext>
            </a:extLst>
          </p:cNvPr>
          <p:cNvSpPr txBox="1"/>
          <p:nvPr/>
        </p:nvSpPr>
        <p:spPr>
          <a:xfrm>
            <a:off x="5421183" y="5089535"/>
            <a:ext cx="2347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Sliding Telescopic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8D82E-3296-4592-81EC-22A74BB19473}"/>
              </a:ext>
            </a:extLst>
          </p:cNvPr>
          <p:cNvSpPr txBox="1">
            <a:spLocks/>
          </p:cNvSpPr>
          <p:nvPr/>
        </p:nvSpPr>
        <p:spPr>
          <a:xfrm>
            <a:off x="3472289" y="5640367"/>
            <a:ext cx="2245142" cy="36512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+mn-lt"/>
              </a:rPr>
              <a:t>Accuracy = 100%</a:t>
            </a:r>
          </a:p>
        </p:txBody>
      </p:sp>
    </p:spTree>
    <p:extLst>
      <p:ext uri="{BB962C8B-B14F-4D97-AF65-F5344CB8AC3E}">
        <p14:creationId xmlns:p14="http://schemas.microsoft.com/office/powerpoint/2010/main" val="410433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29AE-FF29-438E-95F4-0DCDA36E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Stand-by Radio Power Consumption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E5A76-630C-438E-9292-052EC306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EleTrack (EWSN ‘18)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42231-2EE8-4111-A2E5-5CFC6989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9A909-A268-4D7E-85FD-3807959A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53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237C0D7-66B6-457B-8403-DD35EF476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860944"/>
              </p:ext>
            </p:extLst>
          </p:nvPr>
        </p:nvGraphicFramePr>
        <p:xfrm>
          <a:off x="865563" y="1803833"/>
          <a:ext cx="7543800" cy="31394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10146">
                  <a:extLst>
                    <a:ext uri="{9D8B030D-6E8A-4147-A177-3AD203B41FA5}">
                      <a16:colId xmlns:a16="http://schemas.microsoft.com/office/drawing/2014/main" val="801269623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408747108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9899504"/>
                    </a:ext>
                  </a:extLst>
                </a:gridCol>
                <a:gridCol w="1082329">
                  <a:extLst>
                    <a:ext uri="{9D8B030D-6E8A-4147-A177-3AD203B41FA5}">
                      <a16:colId xmlns:a16="http://schemas.microsoft.com/office/drawing/2014/main" val="3575018166"/>
                    </a:ext>
                  </a:extLst>
                </a:gridCol>
                <a:gridCol w="1101437">
                  <a:extLst>
                    <a:ext uri="{9D8B030D-6E8A-4147-A177-3AD203B41FA5}">
                      <a16:colId xmlns:a16="http://schemas.microsoft.com/office/drawing/2014/main" val="1102915765"/>
                    </a:ext>
                  </a:extLst>
                </a:gridCol>
                <a:gridCol w="1113270">
                  <a:extLst>
                    <a:ext uri="{9D8B030D-6E8A-4147-A177-3AD203B41FA5}">
                      <a16:colId xmlns:a16="http://schemas.microsoft.com/office/drawing/2014/main" val="1938330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ContikiMAC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EleTrack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20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Actual Current (µA)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Active Time Fraction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Actual Current (µA)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Active Time Fraction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Actual Current (µA)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4031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87649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Barometer @5Hz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47428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Magnetometer @5Hz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13551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Radio @8Hz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70810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Current Drawn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40.76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302848"/>
                  </a:ext>
                </a:extLst>
              </a:tr>
            </a:tbl>
          </a:graphicData>
        </a:graphic>
      </p:graphicFrame>
      <p:grpSp>
        <p:nvGrpSpPr>
          <p:cNvPr id="15" name="Total Current Draw">
            <a:extLst>
              <a:ext uri="{FF2B5EF4-FFF2-40B4-BE49-F238E27FC236}">
                <a16:creationId xmlns:a16="http://schemas.microsoft.com/office/drawing/2014/main" id="{D8BA0D3B-7F20-4FDD-A595-6A3A3A4C45AA}"/>
              </a:ext>
            </a:extLst>
          </p:cNvPr>
          <p:cNvGrpSpPr/>
          <p:nvPr/>
        </p:nvGrpSpPr>
        <p:grpSpPr>
          <a:xfrm>
            <a:off x="865563" y="4578148"/>
            <a:ext cx="7667407" cy="1181030"/>
            <a:chOff x="865563" y="4578148"/>
            <a:chExt cx="7667407" cy="11810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329136-F9AA-46A2-9BA8-E947310DC432}"/>
                </a:ext>
              </a:extLst>
            </p:cNvPr>
            <p:cNvSpPr/>
            <p:nvPr/>
          </p:nvSpPr>
          <p:spPr>
            <a:xfrm>
              <a:off x="865563" y="4578148"/>
              <a:ext cx="7543800" cy="365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3219D8-A8D1-4982-8961-8A57FD4FC826}"/>
                </a:ext>
              </a:extLst>
            </p:cNvPr>
            <p:cNvSpPr txBox="1"/>
            <p:nvPr/>
          </p:nvSpPr>
          <p:spPr>
            <a:xfrm>
              <a:off x="6607506" y="5359068"/>
              <a:ext cx="19254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3.19 times lower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4989F1C-D111-4F68-9DDA-5D79B43DC04D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7570238" y="4955216"/>
              <a:ext cx="161753" cy="40385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Major gain">
            <a:extLst>
              <a:ext uri="{FF2B5EF4-FFF2-40B4-BE49-F238E27FC236}">
                <a16:creationId xmlns:a16="http://schemas.microsoft.com/office/drawing/2014/main" id="{7E9E16E3-63A5-4C18-AB01-FE5CB287689F}"/>
              </a:ext>
            </a:extLst>
          </p:cNvPr>
          <p:cNvGrpSpPr/>
          <p:nvPr/>
        </p:nvGrpSpPr>
        <p:grpSpPr>
          <a:xfrm>
            <a:off x="865563" y="3454766"/>
            <a:ext cx="7543800" cy="1134482"/>
            <a:chOff x="865563" y="3454766"/>
            <a:chExt cx="7543800" cy="113448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B27C06-36F7-4F55-99D7-CB0C6BC0FB68}"/>
                </a:ext>
              </a:extLst>
            </p:cNvPr>
            <p:cNvSpPr/>
            <p:nvPr/>
          </p:nvSpPr>
          <p:spPr>
            <a:xfrm>
              <a:off x="865563" y="3454766"/>
              <a:ext cx="7543800" cy="365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415A8C-BD49-40E2-A56F-E34AE8F871FE}"/>
                </a:ext>
              </a:extLst>
            </p:cNvPr>
            <p:cNvSpPr/>
            <p:nvPr/>
          </p:nvSpPr>
          <p:spPr>
            <a:xfrm>
              <a:off x="865563" y="4224123"/>
              <a:ext cx="7543800" cy="365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4CF3342-3FE2-46DF-B100-90CFE757453D}"/>
              </a:ext>
            </a:extLst>
          </p:cNvPr>
          <p:cNvSpPr/>
          <p:nvPr/>
        </p:nvSpPr>
        <p:spPr>
          <a:xfrm>
            <a:off x="865563" y="3844420"/>
            <a:ext cx="7543800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ndby Time">
            <a:extLst>
              <a:ext uri="{FF2B5EF4-FFF2-40B4-BE49-F238E27FC236}">
                <a16:creationId xmlns:a16="http://schemas.microsoft.com/office/drawing/2014/main" id="{DCB29CA0-0F1B-4334-88FD-5E34D1D4ECC8}"/>
              </a:ext>
            </a:extLst>
          </p:cNvPr>
          <p:cNvSpPr/>
          <p:nvPr/>
        </p:nvSpPr>
        <p:spPr>
          <a:xfrm>
            <a:off x="919480" y="5759178"/>
            <a:ext cx="7305040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Standby time of up to 2.8 years on a 1Ah coin cell battery</a:t>
            </a:r>
          </a:p>
        </p:txBody>
      </p:sp>
    </p:spTree>
    <p:extLst>
      <p:ext uri="{BB962C8B-B14F-4D97-AF65-F5344CB8AC3E}">
        <p14:creationId xmlns:p14="http://schemas.microsoft.com/office/powerpoint/2010/main" val="27962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5C8D2C1-DA83-420D-9635-D52CE066B5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4F74C9-6A0B-409E-AD1C-45B58BE91B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5486A9D-1265-4B57-91E6-68E666B978B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ninjarmm.com/wp-content/uploads/2017/05/using-case-studies-in-marketing-1.jpg">
            <a:extLst>
              <a:ext uri="{FF2B5EF4-FFF2-40B4-BE49-F238E27FC236}">
                <a16:creationId xmlns:a16="http://schemas.microsoft.com/office/drawing/2014/main" id="{9B2E6D15-56F4-47FE-894C-00BB7E045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7" b="-1"/>
          <a:stretch/>
        </p:blipFill>
        <p:spPr bwMode="auto">
          <a:xfrm>
            <a:off x="-24" y="10"/>
            <a:ext cx="9144023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76D919A-FC3E-4B4E-BAF0-ED6CFB8DC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F66ACBD-1C82-4782-AA7C-05504DD7DE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5FEE5-1D7D-4167-B50F-EFABFBA5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38" y="5120640"/>
            <a:ext cx="8119623" cy="8229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Findings from Preliminary Deployments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E20F0-63F8-4AB1-9C73-A7B7C102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AD364A3-34B2-4DE2-8142-1009A47D2909}" type="slidenum">
              <a:rPr lang="en-US" smtClean="0"/>
              <a:pPr defTabSz="914400">
                <a:spcAft>
                  <a:spcPts val="600"/>
                </a:spcAft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40949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DA13-CDB8-4445-894F-72270E58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78707"/>
            <a:ext cx="7707976" cy="961496"/>
          </a:xfrm>
        </p:spPr>
        <p:txBody>
          <a:bodyPr>
            <a:noAutofit/>
          </a:bodyPr>
          <a:lstStyle/>
          <a:p>
            <a:r>
              <a:rPr lang="en-US" sz="3800" dirty="0"/>
              <a:t>Accelerometer Data </a:t>
            </a:r>
            <a:r>
              <a:rPr lang="en-US" sz="3800" dirty="0">
                <a:sym typeface="Wingdings" panose="05000000000000000000" pitchFamily="2" charset="2"/>
              </a:rPr>
              <a:t> </a:t>
            </a:r>
            <a:r>
              <a:rPr lang="en-US" sz="3800" dirty="0"/>
              <a:t>Rough Journeys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E615C-B18B-4724-88D5-93F40580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972B8-091F-4E9A-9B00-72B904B9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C3A44-DDB9-44CE-BA15-E2AA8EA2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55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9A9AA2-BB91-4923-BD20-CC9D6A4D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7249" y="1612944"/>
            <a:ext cx="5609502" cy="41564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FF8B5F3-7525-4A13-9F8F-CB07ADCBD3D0}"/>
              </a:ext>
            </a:extLst>
          </p:cNvPr>
          <p:cNvGrpSpPr/>
          <p:nvPr/>
        </p:nvGrpSpPr>
        <p:grpSpPr>
          <a:xfrm>
            <a:off x="3102057" y="1704109"/>
            <a:ext cx="3322345" cy="3522518"/>
            <a:chOff x="3102057" y="1704109"/>
            <a:chExt cx="3322345" cy="35225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25C5D92-2DA5-4DB9-AA66-4A467D0F15B7}"/>
                </a:ext>
              </a:extLst>
            </p:cNvPr>
            <p:cNvCxnSpPr>
              <a:cxnSpLocks/>
            </p:cNvCxnSpPr>
            <p:nvPr/>
          </p:nvCxnSpPr>
          <p:spPr>
            <a:xfrm>
              <a:off x="4779818" y="1704109"/>
              <a:ext cx="0" cy="3522518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95797D-EF19-4D6C-9FED-840BE1A886F4}"/>
                </a:ext>
              </a:extLst>
            </p:cNvPr>
            <p:cNvSpPr txBox="1"/>
            <p:nvPr/>
          </p:nvSpPr>
          <p:spPr>
            <a:xfrm>
              <a:off x="3102057" y="1778306"/>
              <a:ext cx="1159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Smooth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424636-3716-4FCB-AA47-60738E012ACB}"/>
                </a:ext>
              </a:extLst>
            </p:cNvPr>
            <p:cNvSpPr txBox="1"/>
            <p:nvPr/>
          </p:nvSpPr>
          <p:spPr>
            <a:xfrm>
              <a:off x="5449327" y="1795993"/>
              <a:ext cx="975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Rough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08A558-097E-4960-99AD-8387A74BC564}"/>
              </a:ext>
            </a:extLst>
          </p:cNvPr>
          <p:cNvGrpSpPr/>
          <p:nvPr/>
        </p:nvGrpSpPr>
        <p:grpSpPr>
          <a:xfrm>
            <a:off x="5936864" y="4666498"/>
            <a:ext cx="2630207" cy="1448086"/>
            <a:chOff x="5936864" y="4666498"/>
            <a:chExt cx="2630207" cy="144808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2F888B-E086-4E78-9774-80D9B9B27E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7446" y="4666498"/>
              <a:ext cx="644237" cy="9864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BBE5A2-62B0-4065-9773-FC12B7F9C861}"/>
                </a:ext>
              </a:extLst>
            </p:cNvPr>
            <p:cNvSpPr txBox="1"/>
            <p:nvPr/>
          </p:nvSpPr>
          <p:spPr>
            <a:xfrm>
              <a:off x="5936864" y="5652919"/>
              <a:ext cx="26302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Elevator was empty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2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DA13-CDB8-4445-894F-72270E58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78707"/>
            <a:ext cx="7707976" cy="961496"/>
          </a:xfrm>
        </p:spPr>
        <p:txBody>
          <a:bodyPr>
            <a:noAutofit/>
          </a:bodyPr>
          <a:lstStyle/>
          <a:p>
            <a:r>
              <a:rPr lang="en-US" sz="3800" dirty="0"/>
              <a:t>Barometer Data </a:t>
            </a:r>
            <a:r>
              <a:rPr lang="en-US" sz="3800" dirty="0">
                <a:sym typeface="Wingdings" panose="05000000000000000000" pitchFamily="2" charset="2"/>
              </a:rPr>
              <a:t> </a:t>
            </a:r>
            <a:r>
              <a:rPr lang="en-US" sz="3800" dirty="0"/>
              <a:t>Overshooting Rides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E615C-B18B-4724-88D5-93F40580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972B8-091F-4E9A-9B00-72B904B9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C3A44-DDB9-44CE-BA15-E2AA8EA2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56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0890AEC-246C-49D9-A82F-D056F9D9E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2264" y="1657349"/>
            <a:ext cx="5479472" cy="41096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B8589CF-C21F-4760-AC01-E6AF1E295F22}"/>
              </a:ext>
            </a:extLst>
          </p:cNvPr>
          <p:cNvGrpSpPr/>
          <p:nvPr/>
        </p:nvGrpSpPr>
        <p:grpSpPr>
          <a:xfrm>
            <a:off x="2831991" y="1787236"/>
            <a:ext cx="3298644" cy="954877"/>
            <a:chOff x="2831991" y="1787236"/>
            <a:chExt cx="3298644" cy="954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849633-8A8F-433C-A69D-CE84630B3282}"/>
                </a:ext>
              </a:extLst>
            </p:cNvPr>
            <p:cNvSpPr/>
            <p:nvPr/>
          </p:nvSpPr>
          <p:spPr>
            <a:xfrm>
              <a:off x="4946072" y="1787236"/>
              <a:ext cx="1184563" cy="6130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FFCD7E-E107-41B3-A0C7-2ED11126971F}"/>
                </a:ext>
              </a:extLst>
            </p:cNvPr>
            <p:cNvSpPr txBox="1"/>
            <p:nvPr/>
          </p:nvSpPr>
          <p:spPr>
            <a:xfrm>
              <a:off x="2831991" y="2280448"/>
              <a:ext cx="1609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Overshoots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10A2079-A962-4503-AA41-0FC85FB10C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4812" y="2033036"/>
              <a:ext cx="457200" cy="30653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5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3529FB-7179-4FE3-A39E-56126E60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92033-37F9-458B-93EE-2BEFC1AA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38F4A-FD6C-4CA9-88D5-A46C7E76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57</a:t>
            </a:fld>
            <a:endParaRPr lang="en-US"/>
          </a:p>
        </p:txBody>
      </p:sp>
      <p:pic>
        <p:nvPicPr>
          <p:cNvPr id="2050" name="Picture 2" descr="https://4vector.com/i/free-vector-vector-maintenance-man_005467_2%20.jpg">
            <a:extLst>
              <a:ext uri="{FF2B5EF4-FFF2-40B4-BE49-F238E27FC236}">
                <a16:creationId xmlns:a16="http://schemas.microsoft.com/office/drawing/2014/main" id="{AB1EADE9-A604-4524-9D9F-1A483F996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22" y="579292"/>
            <a:ext cx="4242955" cy="53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646072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5C17-CD01-4B44-B6C7-62AAA422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BB0F4-B751-4890-8FAB-192C196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A18F7-B095-4FE1-B006-FD553BBA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5C8C2-707B-47B4-95E8-998F773B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E1060A2-418A-451A-817A-A66527DCE74C}"/>
              </a:ext>
            </a:extLst>
          </p:cNvPr>
          <p:cNvSpPr txBox="1"/>
          <p:nvPr/>
        </p:nvSpPr>
        <p:spPr>
          <a:xfrm>
            <a:off x="687879" y="1433722"/>
            <a:ext cx="79877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/>
            <a:r>
              <a:rPr lang="en-US" sz="2800" dirty="0">
                <a:solidFill>
                  <a:schemeClr val="accent1"/>
                </a:solidFill>
              </a:rPr>
              <a:t>EleTrack</a:t>
            </a:r>
          </a:p>
          <a:p>
            <a:pPr marL="11430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ultra-low power,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plug-n-play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monitoring platform to retrofit existing elevators.</a:t>
            </a:r>
          </a:p>
          <a:p>
            <a:pPr marL="114300"/>
            <a:endParaRPr lang="en-US" sz="2000" dirty="0">
              <a:solidFill>
                <a:schemeClr val="accent1"/>
              </a:solidFill>
            </a:endParaRPr>
          </a:p>
          <a:p>
            <a:pPr marL="5715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4300"/>
            <a:r>
              <a:rPr lang="en-US" sz="2800" dirty="0">
                <a:solidFill>
                  <a:schemeClr val="accent1"/>
                </a:solidFill>
              </a:rPr>
              <a:t>Sensor-assisted aggressive duty cycling</a:t>
            </a:r>
            <a:endParaRPr lang="en-US" sz="2400" dirty="0">
              <a:solidFill>
                <a:schemeClr val="accent1"/>
              </a:solidFill>
            </a:endParaRP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Useful approach in scenarios with deterministic transmission window.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Exploited by other applications, where possible.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5C17-CD01-4B44-B6C7-62AAA422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BB0F4-B751-4890-8FAB-192C196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A18F7-B095-4FE1-B006-FD553BBA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5C8C2-707B-47B4-95E8-998F773B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59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FB2CE2-3CD9-4766-B5CB-5BEB1B1BA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3355" y="3956611"/>
            <a:ext cx="3837289" cy="95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328456-F1FD-429B-A2DE-FAB6BBDB938D}"/>
              </a:ext>
            </a:extLst>
          </p:cNvPr>
          <p:cNvSpPr/>
          <p:nvPr/>
        </p:nvSpPr>
        <p:spPr>
          <a:xfrm>
            <a:off x="635924" y="1504583"/>
            <a:ext cx="79781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/>
            <a:r>
              <a:rPr lang="en-US" sz="2800" dirty="0">
                <a:solidFill>
                  <a:srgbClr val="E48312"/>
                </a:solidFill>
              </a:rPr>
              <a:t>Commercial Deployment</a:t>
            </a:r>
          </a:p>
          <a:p>
            <a:pPr marL="4572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On several elevators across Singapore</a:t>
            </a:r>
          </a:p>
          <a:p>
            <a:pPr marL="4572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 future:</a:t>
            </a:r>
          </a:p>
          <a:p>
            <a:pPr marL="914400" lvl="1" indent="-34290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Use the real world data from our deployments</a:t>
            </a:r>
          </a:p>
          <a:p>
            <a:pPr marL="914400" lvl="1" indent="-34290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Build data models 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predictive maintenance</a:t>
            </a:r>
          </a:p>
          <a:p>
            <a:pPr marL="4572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For commercial enquiries</a:t>
            </a:r>
          </a:p>
        </p:txBody>
      </p:sp>
    </p:spTree>
    <p:extLst>
      <p:ext uri="{BB962C8B-B14F-4D97-AF65-F5344CB8AC3E}">
        <p14:creationId xmlns:p14="http://schemas.microsoft.com/office/powerpoint/2010/main" val="19434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C624-FCBB-40EE-B27F-043A9DB43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New elevators with “smart”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AA31C-FD12-499F-8C19-2227F466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FD9E5-A347-46E6-A2DE-B5CF7CDAE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4DC9-6BBA-4D13-BE59-1D831669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252CD4-831C-4451-BCD0-9774D4C5EDCF}"/>
              </a:ext>
            </a:extLst>
          </p:cNvPr>
          <p:cNvGrpSpPr/>
          <p:nvPr/>
        </p:nvGrpSpPr>
        <p:grpSpPr>
          <a:xfrm>
            <a:off x="943802" y="1758804"/>
            <a:ext cx="4115022" cy="677403"/>
            <a:chOff x="904474" y="1758804"/>
            <a:chExt cx="4115022" cy="677403"/>
          </a:xfrm>
        </p:grpSpPr>
        <p:pic>
          <p:nvPicPr>
            <p:cNvPr id="6146" name="Picture 2" descr="https://upload.wikimedia.org/wikipedia/commons/thumb/1/10/Mitsubishi_Electric_logo.svg/2000px-Mitsubishi_Electric_logo.svg.png">
              <a:extLst>
                <a:ext uri="{FF2B5EF4-FFF2-40B4-BE49-F238E27FC236}">
                  <a16:creationId xmlns:a16="http://schemas.microsoft.com/office/drawing/2014/main" id="{613B7917-F2D0-40D4-869F-7442BF07C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635" y="1758804"/>
              <a:ext cx="2076861" cy="615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B337DA-7710-4FA0-B827-EFE760B34BA1}"/>
                </a:ext>
              </a:extLst>
            </p:cNvPr>
            <p:cNvSpPr txBox="1"/>
            <p:nvPr/>
          </p:nvSpPr>
          <p:spPr>
            <a:xfrm>
              <a:off x="904474" y="1789876"/>
              <a:ext cx="20286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76A9"/>
                  </a:solidFill>
                </a:rPr>
                <a:t>Mel Eye™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319DCF-0EC5-412D-A03D-5697A8ADC299}"/>
              </a:ext>
            </a:extLst>
          </p:cNvPr>
          <p:cNvGrpSpPr/>
          <p:nvPr/>
        </p:nvGrpSpPr>
        <p:grpSpPr>
          <a:xfrm>
            <a:off x="4410192" y="3170015"/>
            <a:ext cx="3166800" cy="725979"/>
            <a:chOff x="4410192" y="3170015"/>
            <a:chExt cx="3166800" cy="725979"/>
          </a:xfrm>
        </p:grpSpPr>
        <p:pic>
          <p:nvPicPr>
            <p:cNvPr id="6150" name="Picture 6" descr="https://logos-download.com/wp-content/uploads/2016/09/Kone_logo.png">
              <a:extLst>
                <a:ext uri="{FF2B5EF4-FFF2-40B4-BE49-F238E27FC236}">
                  <a16:creationId xmlns:a16="http://schemas.microsoft.com/office/drawing/2014/main" id="{70923A3D-47D5-49B2-9696-554C78770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482" y="3170015"/>
              <a:ext cx="1435510" cy="725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83BECC-C55F-461C-B25A-6564C3DC652C}"/>
                </a:ext>
              </a:extLst>
            </p:cNvPr>
            <p:cNvSpPr txBox="1"/>
            <p:nvPr/>
          </p:nvSpPr>
          <p:spPr>
            <a:xfrm>
              <a:off x="4410192" y="3240616"/>
              <a:ext cx="16610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E-Link™</a:t>
              </a:r>
              <a:endParaRPr lang="en-US" sz="3600" b="1" baseline="300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DD5746-F28C-4AC7-810A-9138647CEBB2}"/>
              </a:ext>
            </a:extLst>
          </p:cNvPr>
          <p:cNvGrpSpPr/>
          <p:nvPr/>
        </p:nvGrpSpPr>
        <p:grpSpPr>
          <a:xfrm>
            <a:off x="943802" y="4619399"/>
            <a:ext cx="3662983" cy="744383"/>
            <a:chOff x="850058" y="4579904"/>
            <a:chExt cx="3662983" cy="744383"/>
          </a:xfrm>
        </p:grpSpPr>
        <p:pic>
          <p:nvPicPr>
            <p:cNvPr id="6152" name="Picture 8" descr="https://upload.wikimedia.org/wikipedia/commons/thumb/7/71/Otis_logo.SVG/1280px-Otis_logo.SVG.png">
              <a:extLst>
                <a:ext uri="{FF2B5EF4-FFF2-40B4-BE49-F238E27FC236}">
                  <a16:creationId xmlns:a16="http://schemas.microsoft.com/office/drawing/2014/main" id="{71325B83-C974-4468-874D-0FA0E3B19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733" y="4579904"/>
              <a:ext cx="1825308" cy="744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60BD9-C575-4F10-BBE9-422A615E5801}"/>
                </a:ext>
              </a:extLst>
            </p:cNvPr>
            <p:cNvSpPr txBox="1"/>
            <p:nvPr/>
          </p:nvSpPr>
          <p:spPr>
            <a:xfrm>
              <a:off x="850058" y="4646055"/>
              <a:ext cx="1898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REM®5.0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26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vagabond3.com/wp-content/uploads/2011/11/4759535950_7bca6684c8.jpeg">
            <a:extLst>
              <a:ext uri="{FF2B5EF4-FFF2-40B4-BE49-F238E27FC236}">
                <a16:creationId xmlns:a16="http://schemas.microsoft.com/office/drawing/2014/main" id="{755DD042-C12E-41CE-B7D7-4FB8EB79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9" y="643467"/>
            <a:ext cx="8080360" cy="50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168416-0374-4AAB-B671-C9778A72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EleTrack (EWSN ‘18)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F6E5AB-DD1A-4CD1-ADA7-E41EA417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8" y="6459785"/>
            <a:ext cx="361710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D89F8-1D81-44D1-9276-5C67DFF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AD364A3-34B2-4DE2-8142-1009A47D2909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73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38B629-4F50-4F03-8D29-A831A8650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13" y="643467"/>
            <a:ext cx="3838173" cy="505022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46931-6332-4EC9-AE3B-9920B23B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EleTrack (EWSN ‘18)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0A28EA-EF40-481F-BF47-528E0E76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8" y="6459785"/>
            <a:ext cx="361710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D8ACC-6814-45C1-BCE9-8D500B37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AD364A3-34B2-4DE2-8142-1009A47D2909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454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6BA20-9AA7-44FA-9CE1-05D7F2CD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Tracking Delta Error Accumulation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0F7A1-ECCA-45BF-8388-66D5B43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431B-D14D-434B-BB8B-6B064C0EC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FDE4E-A048-4523-9CBD-31CFE298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62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78D19D-EC81-44CE-A6A3-F3610AE77F42}"/>
                  </a:ext>
                </a:extLst>
              </p:cNvPr>
              <p:cNvSpPr txBox="1"/>
              <p:nvPr/>
            </p:nvSpPr>
            <p:spPr>
              <a:xfrm>
                <a:off x="1007918" y="1496290"/>
                <a:ext cx="7358842" cy="455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/>
                    </a:solidFill>
                  </a:rPr>
                  <a:t>No formal guarantees, but …</a:t>
                </a:r>
              </a:p>
              <a:p>
                <a:pPr marL="342900" indent="-342900">
                  <a:buFont typeface="Calibri" panose="020F0502020204030204" pitchFamily="34" charset="0"/>
                  <a:buChar char="‒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Elevators go both up and down</a:t>
                </a:r>
              </a:p>
              <a:p>
                <a:pPr marL="342900" indent="-342900">
                  <a:buFont typeface="Calibri" panose="020F0502020204030204" pitchFamily="34" charset="0"/>
                  <a:buChar char="‒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 practice, error is zero mean</a:t>
                </a:r>
                <a:b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(unless the barometer sensor has a biased error &gt;_&lt;)</a:t>
                </a:r>
              </a:p>
              <a:p>
                <a:endParaRPr lang="en-US" dirty="0"/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Workaround</a:t>
                </a:r>
              </a:p>
              <a:p>
                <a:pPr marL="457200" indent="-457200">
                  <a:buFont typeface="Calibri" panose="020F0502020204030204" pitchFamily="34" charset="0"/>
                  <a:buChar char="‒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Cluster journey pressure differences</a:t>
                </a:r>
              </a:p>
              <a:p>
                <a:pPr marL="457200" indent="-457200">
                  <a:buFont typeface="Calibri" panose="020F0502020204030204" pitchFamily="34" charset="0"/>
                  <a:buChar char="‒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Add the centroid of cluster with correct sign</a:t>
                </a:r>
              </a:p>
              <a:p>
                <a:pPr marL="457200" indent="-457200">
                  <a:buFont typeface="Calibri" panose="020F0502020204030204" pitchFamily="34" charset="0"/>
                  <a:buChar char="‒"/>
                </a:pP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Scope for Correction</a:t>
                </a:r>
              </a:p>
              <a:p>
                <a:pPr marL="285750" indent="-285750">
                  <a:buFont typeface="Calibri" panose="020F0502020204030204" pitchFamily="34" charset="0"/>
                  <a:buChar char="‒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Detect incorrect gateway level based on RSSI, no ACKs</a:t>
                </a:r>
              </a:p>
              <a:p>
                <a:pPr marL="285750" indent="-285750">
                  <a:buFont typeface="Calibri" panose="020F0502020204030204" pitchFamily="34" charset="0"/>
                  <a:buChar char="‒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Trigger data communicator more often (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 level)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78D19D-EC81-44CE-A6A3-F3610AE77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918" y="1496290"/>
                <a:ext cx="7358842" cy="4555093"/>
              </a:xfrm>
              <a:prstGeom prst="rect">
                <a:avLst/>
              </a:prstGeom>
              <a:blipFill>
                <a:blip r:embed="rId2"/>
                <a:stretch>
                  <a:fillRect l="-1656" t="-1203" b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1115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37B30-7A0D-42A3-B9EA-4954A70C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Insufficient Tx window OR Excess Data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84C4B-D20D-453D-A867-194D6399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40756-E07A-48F2-9C7C-6EE2808C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FAA3A-61EA-4703-A37B-4AA20AA1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C4BAE-C385-49D1-A2C1-5C02389C5175}"/>
              </a:ext>
            </a:extLst>
          </p:cNvPr>
          <p:cNvSpPr txBox="1"/>
          <p:nvPr/>
        </p:nvSpPr>
        <p:spPr>
          <a:xfrm>
            <a:off x="1007919" y="1662545"/>
            <a:ext cx="735884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Tradeoff: Energy consumption and Tx speed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Wifi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much faster, but consumes more power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sz="2800" dirty="0">
                <a:solidFill>
                  <a:schemeClr val="accent1"/>
                </a:solidFill>
              </a:rPr>
              <a:t>We can deal with this better!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High-rise elevators have multiple “rest” levels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gateways and thus multiple Tx windows</a:t>
            </a:r>
          </a:p>
        </p:txBody>
      </p:sp>
    </p:spTree>
    <p:extLst>
      <p:ext uri="{BB962C8B-B14F-4D97-AF65-F5344CB8AC3E}">
        <p14:creationId xmlns:p14="http://schemas.microsoft.com/office/powerpoint/2010/main" val="668285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BF86-62C2-4FAC-88E7-37932705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78707"/>
            <a:ext cx="7543800" cy="961496"/>
          </a:xfrm>
        </p:spPr>
        <p:txBody>
          <a:bodyPr>
            <a:noAutofit/>
          </a:bodyPr>
          <a:lstStyle/>
          <a:p>
            <a:r>
              <a:rPr lang="en-US" sz="3800" dirty="0"/>
              <a:t>Throughput gains from the Tx scheme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0CEEF-2738-47D2-95B7-C889B090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8A8B9-50F7-4C5B-9A79-249473A1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633D8-02C1-4BD0-A9FE-E78D6C51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64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AA7A0A0-6BB1-43E9-B423-2D070520A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2266" y="1764090"/>
            <a:ext cx="5683828" cy="42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51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C91DC-BB2A-4F1C-9479-063810DF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block size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2D481-9F3E-49E8-B317-2A878814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009C-C3A1-4301-AF73-E39650BA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04E1F-0B2F-4FEF-B1B0-B66288B6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51EE3-DE8E-42FB-967C-8410654CF882}"/>
              </a:ext>
            </a:extLst>
          </p:cNvPr>
          <p:cNvSpPr txBox="1"/>
          <p:nvPr/>
        </p:nvSpPr>
        <p:spPr>
          <a:xfrm>
            <a:off x="1007919" y="1662545"/>
            <a:ext cx="735884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Insensitive parameter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sensitivity analysis in paper (lack of space)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sz="2800" dirty="0">
                <a:solidFill>
                  <a:schemeClr val="accent1"/>
                </a:solidFill>
              </a:rPr>
              <a:t>General guidelines to choose k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Larger the k, better the overall throughput!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theory perspective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Also, less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blockACKs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too large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Exceed the Tx window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the size of extra packet header</a:t>
            </a:r>
          </a:p>
        </p:txBody>
      </p:sp>
    </p:spTree>
    <p:extLst>
      <p:ext uri="{BB962C8B-B14F-4D97-AF65-F5344CB8AC3E}">
        <p14:creationId xmlns:p14="http://schemas.microsoft.com/office/powerpoint/2010/main" val="7411668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4829-EB2D-40D2-95CA-BE80D222D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55190-12E7-42FB-AA04-7B8AFF39E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94F76-9A54-4909-B4D8-24BF1760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C1FBD-04C4-454F-95F0-C4F116BA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66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61D3364-BD9D-4794-86EC-BCD9374C3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" y="1861621"/>
            <a:ext cx="7543800" cy="157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525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PTLabsAcknowledgem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C90D1-F13F-4E9A-A7DB-E6113E36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F2D3E-1701-47CD-95E0-CCA30955E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2094D-D794-47CA-94F0-E45F2F8ED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6CCD4-7F39-49CD-B05A-CF457EE2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02"/>
            <a:ext cx="9144000" cy="47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42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0B12-B5DF-4AF7-85A9-819097F0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What about the existing elevators?</a:t>
            </a:r>
            <a:endParaRPr lang="en-US" sz="4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8B282-B039-4440-9C05-E6ED688E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E9741-687C-4705-9838-32DEE1A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3746C-1666-4753-A97B-094E26A1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https://i.pinimg.com/736x/93/27/d2/9327d28b1fb484324a6594cd959d2d9b--elevator-design-escalator.jpg">
            <a:extLst>
              <a:ext uri="{FF2B5EF4-FFF2-40B4-BE49-F238E27FC236}">
                <a16:creationId xmlns:a16="http://schemas.microsoft.com/office/drawing/2014/main" id="{1AC82088-722C-4E8E-ADD7-C18E1C6C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2" y="2154587"/>
            <a:ext cx="1694098" cy="254882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3.imimg.com/data3/QL/MV/MY-9844375/manual-door-elevator-500x500.jpg">
            <a:extLst>
              <a:ext uri="{FF2B5EF4-FFF2-40B4-BE49-F238E27FC236}">
                <a16:creationId xmlns:a16="http://schemas.microsoft.com/office/drawing/2014/main" id="{2EECAD19-0212-4913-BBE2-19F71AC04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31" y="1989927"/>
            <a:ext cx="2573133" cy="343084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gov.sg/~/media/gov/images/news/hdb%20lift%20800px.jpg">
            <a:extLst>
              <a:ext uri="{FF2B5EF4-FFF2-40B4-BE49-F238E27FC236}">
                <a16:creationId xmlns:a16="http://schemas.microsoft.com/office/drawing/2014/main" id="{73F63061-9F1F-4B8B-B7CF-3E3FB0967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9" t="10206" r="31068"/>
          <a:stretch/>
        </p:blipFill>
        <p:spPr bwMode="auto">
          <a:xfrm>
            <a:off x="6026385" y="1844616"/>
            <a:ext cx="2573133" cy="372146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3.92B market">
            <a:extLst>
              <a:ext uri="{FF2B5EF4-FFF2-40B4-BE49-F238E27FC236}">
                <a16:creationId xmlns:a16="http://schemas.microsoft.com/office/drawing/2014/main" id="{DD6F8F4C-1B6B-4686-BF31-444CDD8B4863}"/>
              </a:ext>
            </a:extLst>
          </p:cNvPr>
          <p:cNvSpPr/>
          <p:nvPr/>
        </p:nvSpPr>
        <p:spPr>
          <a:xfrm>
            <a:off x="346795" y="1340203"/>
            <a:ext cx="8551399" cy="4903281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“The estimated elevator modernization market is about </a:t>
            </a:r>
            <a:r>
              <a:rPr lang="en-US" sz="3600" dirty="0">
                <a:solidFill>
                  <a:schemeClr val="accent1"/>
                </a:solidFill>
              </a:rPr>
              <a:t>$13.92B</a:t>
            </a:r>
            <a:r>
              <a:rPr lang="en-US" sz="3600" dirty="0"/>
              <a:t> globally.”</a:t>
            </a:r>
          </a:p>
          <a:p>
            <a:pPr algn="r"/>
            <a:r>
              <a:rPr lang="en-US" sz="2400" dirty="0"/>
              <a:t>- Business Wire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232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2B69C-24BB-4C0F-90BD-C076E15B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EleTrack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9CC46-F0A3-4BC9-97E4-7C766377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7031-7946-4CC0-B8BB-358E7055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415AF-DE29-4FBD-A93B-E81AFF48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3314A8-C508-43F2-ABB9-0DF7ECFFBC1F}"/>
              </a:ext>
            </a:extLst>
          </p:cNvPr>
          <p:cNvGrpSpPr/>
          <p:nvPr/>
        </p:nvGrpSpPr>
        <p:grpSpPr>
          <a:xfrm>
            <a:off x="822960" y="1440630"/>
            <a:ext cx="7543800" cy="2728070"/>
            <a:chOff x="822960" y="1440630"/>
            <a:chExt cx="7543800" cy="2728070"/>
          </a:xfrm>
        </p:grpSpPr>
        <p:pic>
          <p:nvPicPr>
            <p:cNvPr id="3078" name="Picture 6" descr="https://assets.entrepreneur.com/content/3x2/1300/low-cost-is-the-new-high-value.jpg">
              <a:extLst>
                <a:ext uri="{FF2B5EF4-FFF2-40B4-BE49-F238E27FC236}">
                  <a16:creationId xmlns:a16="http://schemas.microsoft.com/office/drawing/2014/main" id="{3D92D3DE-4ADD-47F7-A50C-F3C0705E9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657" y="1643905"/>
              <a:ext cx="2334554" cy="155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Image result">
              <a:extLst>
                <a:ext uri="{FF2B5EF4-FFF2-40B4-BE49-F238E27FC236}">
                  <a16:creationId xmlns:a16="http://schemas.microsoft.com/office/drawing/2014/main" id="{7B0C0A67-EC23-4272-9CB5-CB74296BD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052" y="1440630"/>
              <a:ext cx="1760049" cy="1760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https://d117h1jjiq768j.cloudfront.net/images/default-source/default-album/plug-and-play.jpg?sfvrsn=f7f584fa_0">
              <a:extLst>
                <a:ext uri="{FF2B5EF4-FFF2-40B4-BE49-F238E27FC236}">
                  <a16:creationId xmlns:a16="http://schemas.microsoft.com/office/drawing/2014/main" id="{B5BBFB28-8BF2-4488-BFBB-64E71A9118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" t="18935" r="59816" b="19787"/>
            <a:stretch/>
          </p:blipFill>
          <p:spPr bwMode="auto">
            <a:xfrm>
              <a:off x="6317102" y="1567195"/>
              <a:ext cx="2049658" cy="163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1B79E7-30A7-43B7-B2DE-3A82F6A243B4}"/>
                </a:ext>
              </a:extLst>
            </p:cNvPr>
            <p:cNvSpPr txBox="1"/>
            <p:nvPr/>
          </p:nvSpPr>
          <p:spPr>
            <a:xfrm>
              <a:off x="822960" y="3220652"/>
              <a:ext cx="1498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Low Cost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95748A-EBE0-452E-9DB6-67DAAB74A552}"/>
                </a:ext>
              </a:extLst>
            </p:cNvPr>
            <p:cNvSpPr txBox="1"/>
            <p:nvPr/>
          </p:nvSpPr>
          <p:spPr>
            <a:xfrm>
              <a:off x="3298092" y="3220652"/>
              <a:ext cx="25478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Ultra-low Power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3172BA-CBF8-41BA-962D-CA34388E8E87}"/>
                </a:ext>
              </a:extLst>
            </p:cNvPr>
            <p:cNvSpPr txBox="1"/>
            <p:nvPr/>
          </p:nvSpPr>
          <p:spPr>
            <a:xfrm>
              <a:off x="6515960" y="3214593"/>
              <a:ext cx="181876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Readily </a:t>
              </a:r>
              <a:b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Deployable</a:t>
              </a:r>
            </a:p>
          </p:txBody>
        </p:sp>
      </p:grp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36CBD281-17A2-4B72-B71B-4BCC2CDB70B4}"/>
              </a:ext>
            </a:extLst>
          </p:cNvPr>
          <p:cNvSpPr txBox="1">
            <a:spLocks/>
          </p:cNvSpPr>
          <p:nvPr/>
        </p:nvSpPr>
        <p:spPr>
          <a:xfrm>
            <a:off x="651227" y="4012801"/>
            <a:ext cx="7887265" cy="58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4300" indent="-11430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Calibri Light" panose="020F0302020204030204" pitchFamily="34" charset="0"/>
              <a:buChar char=" "/>
              <a:defRPr sz="3200" kern="1200">
                <a:solidFill>
                  <a:schemeClr val="accent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801688" indent="-4587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Calibri Light" panose="020F0302020204030204" pitchFamily="34" charset="0"/>
              <a:buChar char="‒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028700" indent="-2317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859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Our Vision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3084" name="Picture 12" descr="http://www.jbvirtuals.com/images/ecommerce.png">
            <a:extLst>
              <a:ext uri="{FF2B5EF4-FFF2-40B4-BE49-F238E27FC236}">
                <a16:creationId xmlns:a16="http://schemas.microsoft.com/office/drawing/2014/main" id="{4CC2F740-8704-48FE-AFD6-79A9E8CD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2" y="4680976"/>
            <a:ext cx="1443040" cy="144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585BC2B-EB90-4CD1-A09C-CEE5A91F5865}"/>
              </a:ext>
            </a:extLst>
          </p:cNvPr>
          <p:cNvGrpSpPr/>
          <p:nvPr/>
        </p:nvGrpSpPr>
        <p:grpSpPr>
          <a:xfrm>
            <a:off x="2622379" y="4591307"/>
            <a:ext cx="2556621" cy="1449710"/>
            <a:chOff x="2622379" y="4591307"/>
            <a:chExt cx="2556621" cy="1449710"/>
          </a:xfrm>
        </p:grpSpPr>
        <p:pic>
          <p:nvPicPr>
            <p:cNvPr id="3086" name="Picture 14" descr="http://www.graciesafetyfeature.com/wp-content/uploads/2015/07/EASY-INSTALL.jpg">
              <a:extLst>
                <a:ext uri="{FF2B5EF4-FFF2-40B4-BE49-F238E27FC236}">
                  <a16:creationId xmlns:a16="http://schemas.microsoft.com/office/drawing/2014/main" id="{25D94A76-504C-4D0F-9E8A-31BE7EDD5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290" y="4591307"/>
              <a:ext cx="1449710" cy="1449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FC680BB1-5A4B-40A1-9E76-4235B702DD59}"/>
                </a:ext>
              </a:extLst>
            </p:cNvPr>
            <p:cNvSpPr/>
            <p:nvPr/>
          </p:nvSpPr>
          <p:spPr>
            <a:xfrm>
              <a:off x="2622379" y="5036253"/>
              <a:ext cx="921589" cy="53693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2797CF-921F-467F-B789-174E61BAF8EF}"/>
              </a:ext>
            </a:extLst>
          </p:cNvPr>
          <p:cNvGrpSpPr/>
          <p:nvPr/>
        </p:nvGrpSpPr>
        <p:grpSpPr>
          <a:xfrm>
            <a:off x="5331151" y="4558775"/>
            <a:ext cx="2784307" cy="1678749"/>
            <a:chOff x="5331151" y="4558775"/>
            <a:chExt cx="2784307" cy="1678749"/>
          </a:xfrm>
        </p:grpSpPr>
        <p:pic>
          <p:nvPicPr>
            <p:cNvPr id="3088" name="Picture 16" descr="https://cdn0.iconfinder.com/data/icons/seo-and-internet-marketing/70/SEO_and_Internet_Marketing-19-512.png">
              <a:extLst>
                <a:ext uri="{FF2B5EF4-FFF2-40B4-BE49-F238E27FC236}">
                  <a16:creationId xmlns:a16="http://schemas.microsoft.com/office/drawing/2014/main" id="{AB71FCC3-BF35-4475-BA98-9C1C30D59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709" y="4558775"/>
              <a:ext cx="1678749" cy="167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1039DEB1-9CA1-40D4-8E91-B1035C4620C2}"/>
                </a:ext>
              </a:extLst>
            </p:cNvPr>
            <p:cNvSpPr/>
            <p:nvPr/>
          </p:nvSpPr>
          <p:spPr>
            <a:xfrm>
              <a:off x="5331151" y="5047695"/>
              <a:ext cx="921589" cy="53693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07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69C146-BEBA-41BC-9328-BCB5304BB804}"/>
                  </a:ext>
                </a:extLst>
              </p14:cNvPr>
              <p14:cNvContentPartPr/>
              <p14:nvPr/>
            </p14:nvContentPartPr>
            <p14:xfrm>
              <a:off x="2288640" y="2022693"/>
              <a:ext cx="33480" cy="2582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69C146-BEBA-41BC-9328-BCB5304BB8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9640" y="2013694"/>
                <a:ext cx="51120" cy="2600278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E2FCD3-C52D-4558-BB06-8B93A520C95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213613" y="2056706"/>
            <a:ext cx="0" cy="2534958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0E9DECE-636F-41BF-9A88-7100B16C98A7}"/>
                  </a:ext>
                </a:extLst>
              </p14:cNvPr>
              <p14:cNvContentPartPr/>
              <p14:nvPr/>
            </p14:nvContentPartPr>
            <p14:xfrm>
              <a:off x="2184759" y="2022693"/>
              <a:ext cx="225000" cy="25830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0E9DECE-636F-41BF-9A88-7100B16C98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0446" y="2013693"/>
                <a:ext cx="233626" cy="26006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B10794A-B1E8-4822-910C-AA29475095EA}"/>
              </a:ext>
            </a:extLst>
          </p:cNvPr>
          <p:cNvSpPr/>
          <p:nvPr/>
        </p:nvSpPr>
        <p:spPr>
          <a:xfrm>
            <a:off x="1750062" y="4591664"/>
            <a:ext cx="927102" cy="1458327"/>
          </a:xfrm>
          <a:prstGeom prst="rect">
            <a:avLst/>
          </a:prstGeom>
          <a:solidFill>
            <a:srgbClr val="FFC000">
              <a:alpha val="20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1BAD9-9C31-4FA5-9197-E63B4E46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Retrofitting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AD5A-4F16-4FA2-B05F-58594D52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EleTrack (EWSN ‘18)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9EC02-1ACB-4EFF-80F9-637D1B1F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Raj Joshi | 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E2A9-A952-45C1-92B6-050A9716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64A3-34B2-4DE2-8142-1009A47D2909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9A1E45A-BF54-4931-852A-BCFD9120B143}"/>
              </a:ext>
            </a:extLst>
          </p:cNvPr>
          <p:cNvSpPr txBox="1">
            <a:spLocks/>
          </p:cNvSpPr>
          <p:nvPr/>
        </p:nvSpPr>
        <p:spPr>
          <a:xfrm>
            <a:off x="822960" y="1476078"/>
            <a:ext cx="7887265" cy="58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4300" indent="-11430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Calibri Light" panose="020F0302020204030204" pitchFamily="34" charset="0"/>
              <a:buChar char=" "/>
              <a:defRPr sz="3200" kern="1200">
                <a:solidFill>
                  <a:schemeClr val="accent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801688" indent="-4587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Calibri Light" panose="020F0302020204030204" pitchFamily="34" charset="0"/>
              <a:buChar char="‒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028700" indent="-2317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859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-4572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1) Communication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 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185913-9739-4228-ACC2-269340777482}"/>
              </a:ext>
            </a:extLst>
          </p:cNvPr>
          <p:cNvGrpSpPr/>
          <p:nvPr/>
        </p:nvGrpSpPr>
        <p:grpSpPr>
          <a:xfrm>
            <a:off x="234225" y="3673403"/>
            <a:ext cx="1979388" cy="1400042"/>
            <a:chOff x="234225" y="3673403"/>
            <a:chExt cx="1979388" cy="140004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D5458F-A784-4B71-BB47-6AC721E8393D}"/>
                </a:ext>
              </a:extLst>
            </p:cNvPr>
            <p:cNvSpPr/>
            <p:nvPr/>
          </p:nvSpPr>
          <p:spPr>
            <a:xfrm>
              <a:off x="1784352" y="4817806"/>
              <a:ext cx="127899" cy="2556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E7B5-E6E5-416A-83E2-8615B833D5AA}"/>
                </a:ext>
              </a:extLst>
            </p:cNvPr>
            <p:cNvSpPr txBox="1"/>
            <p:nvPr/>
          </p:nvSpPr>
          <p:spPr>
            <a:xfrm>
              <a:off x="234225" y="3673403"/>
              <a:ext cx="19793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Monitoring Sensor 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Device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8BAFC6-A077-4A50-8721-3EAAEEC2F8C5}"/>
                </a:ext>
              </a:extLst>
            </p:cNvPr>
            <p:cNvCxnSpPr>
              <a:cxnSpLocks/>
            </p:cNvCxnSpPr>
            <p:nvPr/>
          </p:nvCxnSpPr>
          <p:spPr>
            <a:xfrm>
              <a:off x="1223919" y="4340239"/>
              <a:ext cx="438504" cy="5028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8CAA95B-7152-44A9-9FF2-1898BFB99FF3}"/>
              </a:ext>
            </a:extLst>
          </p:cNvPr>
          <p:cNvSpPr txBox="1"/>
          <p:nvPr/>
        </p:nvSpPr>
        <p:spPr>
          <a:xfrm>
            <a:off x="2783358" y="1945947"/>
            <a:ext cx="60718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we get the sensor data out?</a:t>
            </a:r>
          </a:p>
          <a:p>
            <a:pPr marL="45720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Option #1: </a:t>
            </a:r>
            <a:r>
              <a:rPr lang="en-US" sz="2400" dirty="0">
                <a:solidFill>
                  <a:schemeClr val="accent1"/>
                </a:solidFill>
              </a:rPr>
              <a:t>Cabling</a:t>
            </a:r>
          </a:p>
          <a:p>
            <a:pPr marL="688975" lvl="1" indent="-231775">
              <a:buSzPct val="6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Hard to get it right</a:t>
            </a:r>
          </a:p>
          <a:p>
            <a:pPr marL="688975" lvl="1" indent="-231775">
              <a:buSzPct val="6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Increased cost + Maintenance downtime</a:t>
            </a:r>
          </a:p>
          <a:p>
            <a:pPr marL="688975" lvl="1" indent="-231775">
              <a:buSzPct val="600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Unreliable: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risk of cable snapping, no easy way to repair</a:t>
            </a:r>
          </a:p>
          <a:p>
            <a:pPr marL="1028700" lvl="1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uiExpand="1" build="p"/>
      <p:bldP spid="21" grpId="0" uiExpand="1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2640</TotalTime>
  <Words>3197</Words>
  <Application>Microsoft Office PowerPoint</Application>
  <PresentationFormat>On-screen Show (4:3)</PresentationFormat>
  <Paragraphs>767</Paragraphs>
  <Slides>67</Slides>
  <Notes>46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Courier New</vt:lpstr>
      <vt:lpstr>Wingdings</vt:lpstr>
      <vt:lpstr>Retrospect</vt:lpstr>
      <vt:lpstr>EleTrack Ultra-Low-Power Retrofitted Monitoring for Elevators</vt:lpstr>
      <vt:lpstr>Elevators</vt:lpstr>
      <vt:lpstr>Elevators</vt:lpstr>
      <vt:lpstr>Elevators – Safety and Reliability</vt:lpstr>
      <vt:lpstr>Elevator Monitoring &amp; Maintenance</vt:lpstr>
      <vt:lpstr>New elevators with “smart” monitoring</vt:lpstr>
      <vt:lpstr>What about the existing elevators?</vt:lpstr>
      <vt:lpstr>EleTrack</vt:lpstr>
      <vt:lpstr>Retrofitting Challenges</vt:lpstr>
      <vt:lpstr>Retrofitting Challenges</vt:lpstr>
      <vt:lpstr>Retrofitting Challenges</vt:lpstr>
      <vt:lpstr>Retrofitting Challenges</vt:lpstr>
      <vt:lpstr>EleTrack Overview</vt:lpstr>
      <vt:lpstr>EleTrack Overview</vt:lpstr>
      <vt:lpstr>EleTrack Overview</vt:lpstr>
      <vt:lpstr>EleTrack Overview</vt:lpstr>
      <vt:lpstr>EleTrack Overview</vt:lpstr>
      <vt:lpstr>EleTrack Overview</vt:lpstr>
      <vt:lpstr>EleTrack’s Ultra-low Power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Prototype Implementation</vt:lpstr>
      <vt:lpstr>Evaluation</vt:lpstr>
      <vt:lpstr>Journeys to learn min∆</vt:lpstr>
      <vt:lpstr>Level Tracking Accuracy after learning min∆</vt:lpstr>
      <vt:lpstr>Door Detection Accuracy</vt:lpstr>
      <vt:lpstr>Stand-by Radio Power Consumption</vt:lpstr>
      <vt:lpstr>Findings from Preliminary Deployments</vt:lpstr>
      <vt:lpstr>Accelerometer Data  Rough Journeys</vt:lpstr>
      <vt:lpstr>Barometer Data  Overshooting Rides</vt:lpstr>
      <vt:lpstr>PowerPoint Presentation</vt:lpstr>
      <vt:lpstr>Conclusion</vt:lpstr>
      <vt:lpstr>Conclusion</vt:lpstr>
      <vt:lpstr>PowerPoint Presentation</vt:lpstr>
      <vt:lpstr>PowerPoint Presentation</vt:lpstr>
      <vt:lpstr>Tracking Delta Error Accumulation</vt:lpstr>
      <vt:lpstr>Insufficient Tx window OR Excess Data </vt:lpstr>
      <vt:lpstr>Throughput gains from the Tx scheme</vt:lpstr>
      <vt:lpstr>Choosing the block size k</vt:lpstr>
      <vt:lpstr>Packet Format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 Joshi</dc:creator>
  <cp:lastModifiedBy>Raj Joshi</cp:lastModifiedBy>
  <cp:revision>1097</cp:revision>
  <dcterms:created xsi:type="dcterms:W3CDTF">2018-02-04T07:01:14Z</dcterms:created>
  <dcterms:modified xsi:type="dcterms:W3CDTF">2018-02-14T21:52:50Z</dcterms:modified>
</cp:coreProperties>
</file>